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3"/>
  </p:notesMasterIdLst>
  <p:sldIdLst>
    <p:sldId id="315" r:id="rId2"/>
    <p:sldId id="276" r:id="rId3"/>
    <p:sldId id="257" r:id="rId4"/>
    <p:sldId id="323" r:id="rId5"/>
    <p:sldId id="261" r:id="rId6"/>
    <p:sldId id="262" r:id="rId7"/>
    <p:sldId id="264" r:id="rId8"/>
    <p:sldId id="265" r:id="rId9"/>
    <p:sldId id="260" r:id="rId10"/>
    <p:sldId id="258" r:id="rId11"/>
    <p:sldId id="284" r:id="rId12"/>
    <p:sldId id="318" r:id="rId13"/>
    <p:sldId id="271" r:id="rId14"/>
    <p:sldId id="266" r:id="rId15"/>
    <p:sldId id="316" r:id="rId16"/>
    <p:sldId id="277" r:id="rId17"/>
    <p:sldId id="306" r:id="rId18"/>
    <p:sldId id="308" r:id="rId19"/>
    <p:sldId id="317" r:id="rId20"/>
    <p:sldId id="319" r:id="rId21"/>
    <p:sldId id="320" r:id="rId22"/>
    <p:sldId id="321" r:id="rId23"/>
    <p:sldId id="322" r:id="rId24"/>
    <p:sldId id="300" r:id="rId25"/>
    <p:sldId id="301" r:id="rId26"/>
    <p:sldId id="295" r:id="rId27"/>
    <p:sldId id="297" r:id="rId28"/>
    <p:sldId id="298" r:id="rId29"/>
    <p:sldId id="299" r:id="rId30"/>
    <p:sldId id="310"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vatikaralatti28@outlook.com" initials="r" lastIdx="1" clrIdx="0">
    <p:extLst>
      <p:ext uri="{19B8F6BF-5375-455C-9EA6-DF929625EA0E}">
        <p15:presenceInfo xmlns:p15="http://schemas.microsoft.com/office/powerpoint/2012/main" userId="d831fd39c2b779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114"/>
    <a:srgbClr val="141617"/>
    <a:srgbClr val="3C3C3A"/>
    <a:srgbClr val="000000"/>
    <a:srgbClr val="252621"/>
    <a:srgbClr val="FAEBDD"/>
    <a:srgbClr val="ECECEC"/>
    <a:srgbClr val="511E4D"/>
    <a:srgbClr val="532377"/>
    <a:srgbClr val="6E2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9ECE4-9A3A-46B1-9B5C-CA0989E2A895}" type="datetimeFigureOut">
              <a:rPr lang="en-IN" smtClean="0"/>
              <a:t>17-12-2022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3AB7B-1DA7-4129-9417-0F9BE6BD0188}" type="slidenum">
              <a:rPr lang="en-IN" smtClean="0"/>
              <a:t>‹#›</a:t>
            </a:fld>
            <a:endParaRPr lang="en-IN"/>
          </a:p>
        </p:txBody>
      </p:sp>
    </p:spTree>
    <p:extLst>
      <p:ext uri="{BB962C8B-B14F-4D97-AF65-F5344CB8AC3E}">
        <p14:creationId xmlns:p14="http://schemas.microsoft.com/office/powerpoint/2010/main" val="2857292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D70158-CAF2-47F0-AC33-FBE02C66D559}" type="datetimeFigureOut">
              <a:rPr lang="en-IN" smtClean="0"/>
              <a:t>17-12-2022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1643614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70158-CAF2-47F0-AC33-FBE02C66D559}" type="datetimeFigureOut">
              <a:rPr lang="en-IN" smtClean="0"/>
              <a:t>17-12-2022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229390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70158-CAF2-47F0-AC33-FBE02C66D559}" type="datetimeFigureOut">
              <a:rPr lang="en-IN" smtClean="0"/>
              <a:t>17-12-2022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30666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70158-CAF2-47F0-AC33-FBE02C66D559}" type="datetimeFigureOut">
              <a:rPr lang="en-IN" smtClean="0"/>
              <a:t>17-12-2022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197265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70158-CAF2-47F0-AC33-FBE02C66D559}" type="datetimeFigureOut">
              <a:rPr lang="en-IN" smtClean="0"/>
              <a:t>17-12-2022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2243634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D70158-CAF2-47F0-AC33-FBE02C66D559}" type="datetimeFigureOut">
              <a:rPr lang="en-IN" smtClean="0"/>
              <a:t>17-12-2022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15129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D70158-CAF2-47F0-AC33-FBE02C66D559}" type="datetimeFigureOut">
              <a:rPr lang="en-IN" smtClean="0"/>
              <a:t>17-12-2022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5458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D70158-CAF2-47F0-AC33-FBE02C66D559}" type="datetimeFigureOut">
              <a:rPr lang="en-IN" smtClean="0"/>
              <a:t>17-12-2022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372387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70158-CAF2-47F0-AC33-FBE02C66D559}" type="datetimeFigureOut">
              <a:rPr lang="en-IN" smtClean="0"/>
              <a:t>17-12-2022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184705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D70158-CAF2-47F0-AC33-FBE02C66D559}" type="datetimeFigureOut">
              <a:rPr lang="en-IN" smtClean="0"/>
              <a:t>17-12-2022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37810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D70158-CAF2-47F0-AC33-FBE02C66D559}" type="datetimeFigureOut">
              <a:rPr lang="en-IN" smtClean="0"/>
              <a:t>17-12-2022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76A24F-69D8-49EE-A97B-0F89DCA8B4B1}" type="slidenum">
              <a:rPr lang="en-IN" smtClean="0"/>
              <a:t>‹#›</a:t>
            </a:fld>
            <a:endParaRPr lang="en-IN"/>
          </a:p>
        </p:txBody>
      </p:sp>
    </p:spTree>
    <p:extLst>
      <p:ext uri="{BB962C8B-B14F-4D97-AF65-F5344CB8AC3E}">
        <p14:creationId xmlns:p14="http://schemas.microsoft.com/office/powerpoint/2010/main" val="292889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D70158-CAF2-47F0-AC33-FBE02C66D559}" type="datetimeFigureOut">
              <a:rPr lang="en-IN" smtClean="0"/>
              <a:t>17-12-2022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6A24F-69D8-49EE-A97B-0F89DCA8B4B1}" type="slidenum">
              <a:rPr lang="en-IN" smtClean="0"/>
              <a:t>‹#›</a:t>
            </a:fld>
            <a:endParaRPr lang="en-IN"/>
          </a:p>
        </p:txBody>
      </p:sp>
    </p:spTree>
    <p:extLst>
      <p:ext uri="{BB962C8B-B14F-4D97-AF65-F5344CB8AC3E}">
        <p14:creationId xmlns:p14="http://schemas.microsoft.com/office/powerpoint/2010/main" val="402287081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zXXnG2vT0QJE0s7Om7Fbvc1ZT64NDaRg/view?usp=sharing" TargetMode="External"/><Relationship Id="rId2" Type="http://schemas.openxmlformats.org/officeDocument/2006/relationships/hyperlink" Target="https://drive.google.com/file/d/1M4aWLfQwZpoGZe0WgbLJDBPj39GwWxnl/view?usp=sharing" TargetMode="External"/><Relationship Id="rId1" Type="http://schemas.openxmlformats.org/officeDocument/2006/relationships/slideLayout" Target="../slideLayouts/slideLayout7.xml"/><Relationship Id="rId4" Type="http://schemas.openxmlformats.org/officeDocument/2006/relationships/hyperlink" Target="https://drive.google.com/file/d/1vXR64rt9FhGVI5H_isneOlXzKQQt-7Ne/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file:///C:\Users\rajas\Desktop\Adaptive_Headlamps_in_Automobile_A_Review_on_the_Models_Detection_Techniques_and_Mathematical_Models.pdf"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file:///C:\Users\rajas\Desktop\Adaptive_Headlamps_in_Automobile_A_Review_on_the_Models_Detection_Techniques_and_Mathematical_Models.pdf"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file:///C:\Users\rajas\Desktop\deng2021.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image shows the operating concept of the Adaptive Highbeam Assist Plus.">
            <a:extLst>
              <a:ext uri="{FF2B5EF4-FFF2-40B4-BE49-F238E27FC236}">
                <a16:creationId xmlns:a16="http://schemas.microsoft.com/office/drawing/2014/main" id="{0918331D-C437-FCA6-6731-4D5AE4250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2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E118DDA-5844-0FB4-8AC5-91DBE55278AE}"/>
              </a:ext>
            </a:extLst>
          </p:cNvPr>
          <p:cNvSpPr/>
          <p:nvPr/>
        </p:nvSpPr>
        <p:spPr>
          <a:xfrm>
            <a:off x="-828469" y="2692223"/>
            <a:ext cx="6152322" cy="5715001"/>
          </a:xfrm>
          <a:prstGeom prst="ellipse">
            <a:avLst/>
          </a:prstGeom>
          <a:ln w="7620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5A4F6660-D68A-21A2-4B68-FE4586188820}"/>
              </a:ext>
            </a:extLst>
          </p:cNvPr>
          <p:cNvSpPr/>
          <p:nvPr/>
        </p:nvSpPr>
        <p:spPr>
          <a:xfrm>
            <a:off x="-360355" y="4346710"/>
            <a:ext cx="5721732" cy="1569660"/>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RAJASHEKHAR GANIGER</a:t>
            </a:r>
            <a:r>
              <a:rPr lang="en-US" sz="2400" b="0" cap="none" spc="0" dirty="0">
                <a:ln w="0"/>
                <a:solidFill>
                  <a:schemeClr val="bg1"/>
                </a:solidFill>
                <a:effectLst>
                  <a:outerShdw blurRad="38100" dist="19050" dir="2700000" algn="tl" rotWithShape="0">
                    <a:schemeClr val="dk1">
                      <a:alpha val="40000"/>
                    </a:schemeClr>
                  </a:outerShdw>
                </a:effectLst>
              </a:rPr>
              <a:t> :01FE20BEC205</a:t>
            </a:r>
          </a:p>
          <a:p>
            <a:pPr algn="ctr"/>
            <a:r>
              <a:rPr lang="en-US" sz="2400" dirty="0">
                <a:ln w="0"/>
                <a:solidFill>
                  <a:schemeClr val="bg1"/>
                </a:solidFill>
                <a:effectLst>
                  <a:outerShdw blurRad="38100" dist="19050" dir="2700000" algn="tl" rotWithShape="0">
                    <a:schemeClr val="dk1">
                      <a:alpha val="40000"/>
                    </a:schemeClr>
                  </a:outerShdw>
                </a:effectLst>
              </a:rPr>
              <a:t>REVATI KARALATTI : 01FE20BEC092</a:t>
            </a:r>
          </a:p>
          <a:p>
            <a:pPr algn="ctr"/>
            <a:r>
              <a:rPr lang="en-US" sz="2400" dirty="0">
                <a:ln w="0"/>
                <a:solidFill>
                  <a:schemeClr val="bg1"/>
                </a:solidFill>
                <a:effectLst>
                  <a:outerShdw blurRad="38100" dist="19050" dir="2700000" algn="tl" rotWithShape="0">
                    <a:schemeClr val="dk1">
                      <a:alpha val="40000"/>
                    </a:schemeClr>
                  </a:outerShdw>
                </a:effectLst>
              </a:rPr>
              <a:t>VISHAL KULKARNI : 01FE20BEC192</a:t>
            </a:r>
          </a:p>
          <a:p>
            <a:pPr algn="ctr"/>
            <a:r>
              <a:rPr lang="en-US" sz="2400" b="0" cap="none" spc="0" dirty="0">
                <a:ln w="0"/>
                <a:solidFill>
                  <a:schemeClr val="bg1"/>
                </a:solidFill>
                <a:effectLst>
                  <a:outerShdw blurRad="38100" dist="19050" dir="2700000" algn="tl" rotWithShape="0">
                    <a:schemeClr val="dk1">
                      <a:alpha val="40000"/>
                    </a:schemeClr>
                  </a:outerShdw>
                </a:effectLst>
              </a:rPr>
              <a:t>ABHISHEK KUDACH : 01FE20BEC192</a:t>
            </a:r>
          </a:p>
        </p:txBody>
      </p:sp>
      <p:sp>
        <p:nvSpPr>
          <p:cNvPr id="4" name="Rectangle 3">
            <a:extLst>
              <a:ext uri="{FF2B5EF4-FFF2-40B4-BE49-F238E27FC236}">
                <a16:creationId xmlns:a16="http://schemas.microsoft.com/office/drawing/2014/main" id="{9E80D417-DA44-C024-D940-426F14746976}"/>
              </a:ext>
            </a:extLst>
          </p:cNvPr>
          <p:cNvSpPr/>
          <p:nvPr/>
        </p:nvSpPr>
        <p:spPr>
          <a:xfrm>
            <a:off x="730045" y="3801935"/>
            <a:ext cx="3217932" cy="1200329"/>
          </a:xfrm>
          <a:prstGeom prst="rect">
            <a:avLst/>
          </a:prstGeom>
          <a:noFill/>
        </p:spPr>
        <p:txBody>
          <a:bodyPr wrap="none" lIns="91440" tIns="45720" rIns="91440" bIns="45720">
            <a:spAutoFit/>
          </a:bodyPr>
          <a:lstStyle/>
          <a:p>
            <a:pPr algn="ctr"/>
            <a:r>
              <a:rPr lang="en-US" sz="3600" dirty="0">
                <a:ln w="0"/>
                <a:solidFill>
                  <a:schemeClr val="bg1"/>
                </a:solidFill>
                <a:effectLst>
                  <a:outerShdw blurRad="38100" dist="19050" dir="2700000" algn="tl" rotWithShape="0">
                    <a:schemeClr val="dk1">
                      <a:alpha val="40000"/>
                    </a:schemeClr>
                  </a:outerShdw>
                </a:effectLst>
              </a:rPr>
              <a:t>Student details :</a:t>
            </a:r>
          </a:p>
          <a:p>
            <a:pPr algn="ctr"/>
            <a:endParaRPr lang="en-IN" sz="3600" dirty="0">
              <a:ln w="0"/>
              <a:solidFill>
                <a:schemeClr val="bg1"/>
              </a:solidFill>
              <a:effectLst>
                <a:outerShdw blurRad="38100" dist="19050" dir="2700000" algn="tl" rotWithShape="0">
                  <a:schemeClr val="dk1">
                    <a:alpha val="40000"/>
                  </a:schemeClr>
                </a:outerShdw>
              </a:effectLst>
            </a:endParaRPr>
          </a:p>
        </p:txBody>
      </p:sp>
      <p:pic>
        <p:nvPicPr>
          <p:cNvPr id="5" name="Picture 2" descr="KLE Technological University, Hubli Photos">
            <a:extLst>
              <a:ext uri="{FF2B5EF4-FFF2-40B4-BE49-F238E27FC236}">
                <a16:creationId xmlns:a16="http://schemas.microsoft.com/office/drawing/2014/main" id="{E060480B-2455-C628-72A9-E72531730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931" y="89452"/>
            <a:ext cx="1498910" cy="14989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F34C24-7D31-1DD2-2498-1D4B66E796FB}"/>
              </a:ext>
            </a:extLst>
          </p:cNvPr>
          <p:cNvSpPr/>
          <p:nvPr/>
        </p:nvSpPr>
        <p:spPr>
          <a:xfrm>
            <a:off x="4432853" y="27524"/>
            <a:ext cx="7404872" cy="1077218"/>
          </a:xfrm>
          <a:prstGeom prst="rect">
            <a:avLst/>
          </a:prstGeom>
          <a:noFill/>
        </p:spPr>
        <p:txBody>
          <a:bodyPr wrap="squar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Autonomous Vehicle group</a:t>
            </a:r>
          </a:p>
          <a:p>
            <a:pPr algn="ctr"/>
            <a:r>
              <a:rPr lang="en-US" sz="3200" dirty="0">
                <a:ln w="0"/>
                <a:solidFill>
                  <a:schemeClr val="bg1"/>
                </a:solidFill>
                <a:effectLst>
                  <a:outerShdw blurRad="38100" dist="19050" dir="2700000" algn="tl" rotWithShape="0">
                    <a:schemeClr val="dk1">
                      <a:alpha val="40000"/>
                    </a:schemeClr>
                  </a:outerShdw>
                </a:effectLst>
              </a:rPr>
              <a:t>School of ECE</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0D8AC9B5-01F9-47FE-DC67-48A1A9666C99}"/>
              </a:ext>
            </a:extLst>
          </p:cNvPr>
          <p:cNvSpPr txBox="1"/>
          <p:nvPr/>
        </p:nvSpPr>
        <p:spPr>
          <a:xfrm>
            <a:off x="4003531" y="1881257"/>
            <a:ext cx="8263516" cy="1815882"/>
          </a:xfrm>
          <a:prstGeom prst="rect">
            <a:avLst/>
          </a:prstGeom>
          <a:noFill/>
        </p:spPr>
        <p:txBody>
          <a:bodyPr wrap="square">
            <a:spAutoFit/>
          </a:bodyPr>
          <a:lstStyle/>
          <a:p>
            <a:pPr algn="ctr"/>
            <a:r>
              <a:rPr lang="en-IN" sz="2800" b="1" dirty="0">
                <a:solidFill>
                  <a:schemeClr val="bg1"/>
                </a:solidFill>
              </a:rPr>
              <a:t>Minor project on</a:t>
            </a:r>
          </a:p>
          <a:p>
            <a:pPr algn="ctr"/>
            <a:r>
              <a:rPr lang="en-US" sz="2800" b="1" dirty="0">
                <a:solidFill>
                  <a:schemeClr val="bg1"/>
                </a:solidFill>
                <a:latin typeface="Times New Roman" panose="02020603050405020304" pitchFamily="18" charset="0"/>
                <a:cs typeface="Times New Roman" panose="02020603050405020304" pitchFamily="18" charset="0"/>
              </a:rPr>
              <a:t>An Adaptive Driving Beam(ADB) System based on Angle and position  information of opposite vehicle </a:t>
            </a:r>
          </a:p>
          <a:p>
            <a:pPr algn="ctr"/>
            <a:r>
              <a:rPr lang="en-IN" sz="2800" cap="none" spc="0" dirty="0">
                <a:ln w="0"/>
                <a:solidFill>
                  <a:schemeClr val="bg1"/>
                </a:solidFill>
              </a:rPr>
              <a:t>Team-16</a:t>
            </a:r>
          </a:p>
        </p:txBody>
      </p:sp>
      <p:sp>
        <p:nvSpPr>
          <p:cNvPr id="10" name="TextBox 9">
            <a:extLst>
              <a:ext uri="{FF2B5EF4-FFF2-40B4-BE49-F238E27FC236}">
                <a16:creationId xmlns:a16="http://schemas.microsoft.com/office/drawing/2014/main" id="{A79EB554-0064-AEF2-7B68-8BCFD6C7AF66}"/>
              </a:ext>
            </a:extLst>
          </p:cNvPr>
          <p:cNvSpPr txBox="1"/>
          <p:nvPr/>
        </p:nvSpPr>
        <p:spPr>
          <a:xfrm>
            <a:off x="4651450" y="5549724"/>
            <a:ext cx="6644936" cy="830997"/>
          </a:xfrm>
          <a:prstGeom prst="rect">
            <a:avLst/>
          </a:prstGeom>
          <a:noFill/>
        </p:spPr>
        <p:txBody>
          <a:bodyPr wrap="square">
            <a:spAutoFit/>
          </a:bodyPr>
          <a:lstStyle/>
          <a:p>
            <a:pPr algn="ctr"/>
            <a:r>
              <a:rPr lang="en-US" sz="2400" b="1" dirty="0">
                <a:ln w="0"/>
                <a:solidFill>
                  <a:schemeClr val="bg1"/>
                </a:solidFill>
                <a:effectLst>
                  <a:outerShdw blurRad="38100" dist="19050" dir="2700000" algn="tl" rotWithShape="0">
                    <a:schemeClr val="dk1">
                      <a:alpha val="40000"/>
                    </a:schemeClr>
                  </a:outerShdw>
                </a:effectLst>
              </a:rPr>
              <a:t>Under the guidance of</a:t>
            </a:r>
            <a:r>
              <a:rPr lang="en-US" sz="2400" b="1" cap="none" spc="0" dirty="0">
                <a:ln w="0"/>
                <a:solidFill>
                  <a:schemeClr val="bg1"/>
                </a:solidFill>
                <a:effectLst>
                  <a:outerShdw blurRad="38100" dist="19050" dir="2700000" algn="tl" rotWithShape="0">
                    <a:schemeClr val="dk1">
                      <a:alpha val="40000"/>
                    </a:schemeClr>
                  </a:outerShdw>
                </a:effectLst>
              </a:rPr>
              <a:t>:</a:t>
            </a:r>
          </a:p>
          <a:p>
            <a:pPr algn="ctr"/>
            <a:r>
              <a:rPr lang="en-US" sz="2400" dirty="0">
                <a:ln w="0"/>
                <a:solidFill>
                  <a:schemeClr val="bg1"/>
                </a:solidFill>
                <a:effectLst>
                  <a:outerShdw blurRad="38100" dist="19050" dir="2700000" algn="tl" rotWithShape="0">
                    <a:schemeClr val="dk1">
                      <a:alpha val="40000"/>
                    </a:schemeClr>
                  </a:outerShdw>
                </a:effectLst>
              </a:rPr>
              <a:t>Prof.  </a:t>
            </a:r>
            <a:r>
              <a:rPr lang="en-US" sz="2400" dirty="0" err="1">
                <a:ln w="0"/>
                <a:solidFill>
                  <a:schemeClr val="bg1"/>
                </a:solidFill>
                <a:effectLst>
                  <a:outerShdw blurRad="38100" dist="19050" dir="2700000" algn="tl" rotWithShape="0">
                    <a:schemeClr val="dk1">
                      <a:alpha val="40000"/>
                    </a:schemeClr>
                  </a:outerShdw>
                </a:effectLst>
              </a:rPr>
              <a:t>Heera</a:t>
            </a:r>
            <a:r>
              <a:rPr lang="en-US" sz="2400" dirty="0">
                <a:ln w="0"/>
                <a:solidFill>
                  <a:schemeClr val="bg1"/>
                </a:solidFill>
                <a:effectLst>
                  <a:outerShdw blurRad="38100" dist="19050" dir="2700000" algn="tl" rotWithShape="0">
                    <a:schemeClr val="dk1">
                      <a:alpha val="40000"/>
                    </a:schemeClr>
                  </a:outerShdw>
                </a:effectLst>
              </a:rPr>
              <a:t> .G. </a:t>
            </a:r>
            <a:r>
              <a:rPr lang="en-US" sz="2400" dirty="0" err="1">
                <a:ln w="0"/>
                <a:solidFill>
                  <a:schemeClr val="bg1"/>
                </a:solidFill>
                <a:effectLst>
                  <a:outerShdw blurRad="38100" dist="19050" dir="2700000" algn="tl" rotWithShape="0">
                    <a:schemeClr val="dk1">
                      <a:alpha val="40000"/>
                    </a:schemeClr>
                  </a:outerShdw>
                </a:effectLst>
              </a:rPr>
              <a:t>wali</a:t>
            </a:r>
            <a:endParaRPr lang="en-IN"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23670802"/>
      </p:ext>
    </p:extLst>
  </p:cSld>
  <p:clrMapOvr>
    <a:masterClrMapping/>
  </p:clrMapOvr>
  <mc:AlternateContent xmlns:mc="http://schemas.openxmlformats.org/markup-compatibility/2006" xmlns:p14="http://schemas.microsoft.com/office/powerpoint/2010/main">
    <mc:Choice Requires="p14">
      <p:transition spd="slow" p14:dur="2000" advTm="17902"/>
    </mc:Choice>
    <mc:Fallback xmlns="">
      <p:transition spd="slow" advTm="179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932888-FF4C-10DA-9E49-E290AFFB40BB}"/>
              </a:ext>
            </a:extLst>
          </p:cNvPr>
          <p:cNvSpPr/>
          <p:nvPr/>
        </p:nvSpPr>
        <p:spPr>
          <a:xfrm>
            <a:off x="649637" y="137508"/>
            <a:ext cx="490980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Problem Statement :</a:t>
            </a:r>
          </a:p>
        </p:txBody>
      </p:sp>
      <p:sp>
        <p:nvSpPr>
          <p:cNvPr id="3" name="Rectangle 2">
            <a:extLst>
              <a:ext uri="{FF2B5EF4-FFF2-40B4-BE49-F238E27FC236}">
                <a16:creationId xmlns:a16="http://schemas.microsoft.com/office/drawing/2014/main" id="{986665CB-20BE-1E61-0D03-5A7CC47FF2E9}"/>
              </a:ext>
            </a:extLst>
          </p:cNvPr>
          <p:cNvSpPr/>
          <p:nvPr/>
        </p:nvSpPr>
        <p:spPr>
          <a:xfrm>
            <a:off x="263605" y="917912"/>
            <a:ext cx="11664790" cy="2246769"/>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800" cap="none" spc="0" dirty="0">
                <a:ln w="0"/>
                <a:effectLst>
                  <a:outerShdw blurRad="38100" dist="19050" dir="2700000" algn="tl" rotWithShape="0">
                    <a:schemeClr val="dk1">
                      <a:alpha val="40000"/>
                    </a:schemeClr>
                  </a:outerShdw>
                </a:effectLst>
              </a:rPr>
              <a:t>To develop an appropriate solution for headlight high beam that avoids glare using machine learning algorithm, to demonstrate how the flexibility of LEDs can be used to create safer driving environment under low light/dark conditions. The main objective of this technology to illuminate as much of road as possible while not dazzling other drivers.</a:t>
            </a:r>
          </a:p>
        </p:txBody>
      </p:sp>
      <p:sp>
        <p:nvSpPr>
          <p:cNvPr id="4" name="Rectangle 3">
            <a:extLst>
              <a:ext uri="{FF2B5EF4-FFF2-40B4-BE49-F238E27FC236}">
                <a16:creationId xmlns:a16="http://schemas.microsoft.com/office/drawing/2014/main" id="{280F1C24-60CE-41B0-CCDE-0AFFECBD1F94}"/>
              </a:ext>
            </a:extLst>
          </p:cNvPr>
          <p:cNvSpPr/>
          <p:nvPr/>
        </p:nvSpPr>
        <p:spPr>
          <a:xfrm>
            <a:off x="390050" y="3457575"/>
            <a:ext cx="11801950" cy="2739211"/>
          </a:xfrm>
          <a:prstGeom prst="rect">
            <a:avLst/>
          </a:prstGeom>
          <a:noFill/>
        </p:spPr>
        <p:txBody>
          <a:bodyPr wrap="square" lIns="91440" tIns="45720" rIns="91440" bIns="45720" anchor="t">
            <a:spAutoFit/>
          </a:bodyPr>
          <a:lstStyle/>
          <a:p>
            <a:r>
              <a:rPr lang="en-US" sz="4400" cap="none" spc="0" dirty="0">
                <a:ln w="0"/>
                <a:solidFill>
                  <a:schemeClr val="tx1"/>
                </a:solidFill>
                <a:effectLst>
                  <a:outerShdw blurRad="38100" dist="19050" dir="2700000" algn="tl" rotWithShape="0">
                    <a:schemeClr val="dk1">
                      <a:alpha val="40000"/>
                    </a:schemeClr>
                  </a:outerShdw>
                </a:effectLst>
              </a:rPr>
              <a:t>Needs achieved from model:</a:t>
            </a:r>
          </a:p>
          <a:p>
            <a:pPr marL="685800" indent="-6858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Flexibility to headlight</a:t>
            </a:r>
          </a:p>
          <a:p>
            <a:pPr marL="685800" indent="-685800">
              <a:buFont typeface="Arial" panose="020B0604020202020204" pitchFamily="34" charset="0"/>
              <a:buChar char="•"/>
            </a:pPr>
            <a:r>
              <a:rPr lang="en-US" sz="3200" b="0" cap="none" spc="0" dirty="0">
                <a:ln w="0"/>
                <a:effectLst>
                  <a:outerShdw blurRad="38100" dist="19050" dir="2700000" algn="tl" rotWithShape="0">
                    <a:schemeClr val="dk1">
                      <a:alpha val="40000"/>
                    </a:schemeClr>
                  </a:outerShdw>
                </a:effectLst>
              </a:rPr>
              <a:t>Able to detect oncoming vehicle</a:t>
            </a:r>
            <a:r>
              <a:rPr lang="en-US" sz="3200" dirty="0">
                <a:ln w="0"/>
                <a:effectLst>
                  <a:outerShdw blurRad="38100" dist="19050" dir="2700000" algn="tl" rotWithShape="0">
                    <a:schemeClr val="dk1">
                      <a:alpha val="40000"/>
                    </a:schemeClr>
                  </a:outerShdw>
                </a:effectLst>
              </a:rPr>
              <a:t> </a:t>
            </a:r>
            <a:endParaRPr lang="en-US" sz="3200" b="0" cap="none" spc="0" dirty="0">
              <a:ln w="0"/>
              <a:effectLst>
                <a:outerShdw blurRad="38100" dist="19050" dir="2700000" algn="tl" rotWithShape="0">
                  <a:prstClr val="black">
                    <a:alpha val="40000"/>
                  </a:prstClr>
                </a:outerShdw>
              </a:effectLst>
              <a:cs typeface="Calibri" panose="020F0502020204030204"/>
            </a:endParaRPr>
          </a:p>
          <a:p>
            <a:pPr marL="685800" indent="-685800">
              <a:buFont typeface="Arial" panose="020B0604020202020204" pitchFamily="34" charset="0"/>
              <a:buChar char="•"/>
            </a:pPr>
            <a:r>
              <a:rPr lang="en-US" sz="3200" dirty="0">
                <a:ln w="0"/>
                <a:effectLst>
                  <a:outerShdw blurRad="38100" dist="19050" dir="2700000" algn="tl" rotWithShape="0">
                    <a:prstClr val="black">
                      <a:alpha val="40000"/>
                    </a:prstClr>
                  </a:outerShdw>
                </a:effectLst>
                <a:cs typeface="Calibri"/>
              </a:rPr>
              <a:t>Locate the detected vehicle and decide where to lighten/dark the light</a:t>
            </a:r>
          </a:p>
        </p:txBody>
      </p:sp>
    </p:spTree>
    <p:extLst>
      <p:ext uri="{BB962C8B-B14F-4D97-AF65-F5344CB8AC3E}">
        <p14:creationId xmlns:p14="http://schemas.microsoft.com/office/powerpoint/2010/main" val="343454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56606-53CF-D038-7FCC-6F8CFAD4171D}"/>
              </a:ext>
            </a:extLst>
          </p:cNvPr>
          <p:cNvPicPr>
            <a:picLocks noChangeAspect="1"/>
          </p:cNvPicPr>
          <p:nvPr/>
        </p:nvPicPr>
        <p:blipFill>
          <a:blip r:embed="rId2"/>
          <a:stretch>
            <a:fillRect/>
          </a:stretch>
        </p:blipFill>
        <p:spPr>
          <a:xfrm>
            <a:off x="0" y="1376037"/>
            <a:ext cx="12126897" cy="5472915"/>
          </a:xfrm>
          <a:prstGeom prst="rect">
            <a:avLst/>
          </a:prstGeom>
        </p:spPr>
      </p:pic>
      <p:sp>
        <p:nvSpPr>
          <p:cNvPr id="4" name="TextBox 3">
            <a:extLst>
              <a:ext uri="{FF2B5EF4-FFF2-40B4-BE49-F238E27FC236}">
                <a16:creationId xmlns:a16="http://schemas.microsoft.com/office/drawing/2014/main" id="{2A39E764-58B4-0040-3079-F26665BE6B1A}"/>
              </a:ext>
            </a:extLst>
          </p:cNvPr>
          <p:cNvSpPr txBox="1"/>
          <p:nvPr/>
        </p:nvSpPr>
        <p:spPr>
          <a:xfrm>
            <a:off x="-101047" y="9047"/>
            <a:ext cx="11162623" cy="1323439"/>
          </a:xfrm>
          <a:prstGeom prst="rect">
            <a:avLst/>
          </a:prstGeom>
          <a:noFill/>
        </p:spPr>
        <p:txBody>
          <a:bodyPr wrap="square">
            <a:spAutoFit/>
          </a:bodyPr>
          <a:lstStyle/>
          <a:p>
            <a:pPr algn="ctr"/>
            <a:r>
              <a:rPr lang="en-US" sz="4000" dirty="0">
                <a:ln w="0"/>
                <a:effectLst>
                  <a:outerShdw blurRad="38100" dist="19050" dir="2700000" algn="tl" rotWithShape="0">
                    <a:schemeClr val="dk1">
                      <a:alpha val="40000"/>
                    </a:schemeClr>
                  </a:outerShdw>
                </a:effectLst>
              </a:rPr>
              <a:t>System design:</a:t>
            </a:r>
          </a:p>
          <a:p>
            <a:pPr algn="ctr"/>
            <a:r>
              <a:rPr lang="en-US" sz="3200" b="0" cap="none" spc="0" dirty="0">
                <a:ln w="0"/>
                <a:solidFill>
                  <a:schemeClr val="tx1"/>
                </a:solidFill>
                <a:effectLst>
                  <a:outerShdw blurRad="38100" dist="19050" dir="2700000" algn="tl" rotWithShape="0">
                    <a:schemeClr val="dk1">
                      <a:alpha val="40000"/>
                    </a:schemeClr>
                  </a:outerShdw>
                </a:effectLst>
              </a:rPr>
              <a:t>Functional block diagram </a:t>
            </a:r>
            <a:r>
              <a:rPr lang="en-US" sz="40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82625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1DA2-6D56-BCA6-A35F-17007AD846AD}"/>
              </a:ext>
            </a:extLst>
          </p:cNvPr>
          <p:cNvSpPr>
            <a:spLocks noGrp="1"/>
          </p:cNvSpPr>
          <p:nvPr>
            <p:ph type="title"/>
          </p:nvPr>
        </p:nvSpPr>
        <p:spPr/>
        <p:txBody>
          <a:bodyPr/>
          <a:lstStyle/>
          <a:p>
            <a:r>
              <a:rPr lang="en-IN" dirty="0"/>
              <a:t>Final design:</a:t>
            </a:r>
          </a:p>
        </p:txBody>
      </p:sp>
      <p:pic>
        <p:nvPicPr>
          <p:cNvPr id="4" name="Picture 2">
            <a:extLst>
              <a:ext uri="{FF2B5EF4-FFF2-40B4-BE49-F238E27FC236}">
                <a16:creationId xmlns:a16="http://schemas.microsoft.com/office/drawing/2014/main" id="{A2699488-9563-A05E-570E-A9718491F6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437" y="1553592"/>
            <a:ext cx="10981678" cy="493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29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3FF0157-51C3-728A-8191-B4A543262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785" y="986971"/>
            <a:ext cx="10192430" cy="488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1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lcome to PyTorch Tutorials — PyTorch Tutorials 1.13.0+cu117 documentation">
            <a:extLst>
              <a:ext uri="{FF2B5EF4-FFF2-40B4-BE49-F238E27FC236}">
                <a16:creationId xmlns:a16="http://schemas.microsoft.com/office/drawing/2014/main" id="{FFB5DCB7-6BA7-AF84-5579-28414007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8" y="397178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5D6708-2F5D-0763-D9F5-819298F4538A}"/>
              </a:ext>
            </a:extLst>
          </p:cNvPr>
          <p:cNvSpPr/>
          <p:nvPr/>
        </p:nvSpPr>
        <p:spPr>
          <a:xfrm>
            <a:off x="284825" y="445516"/>
            <a:ext cx="4193649" cy="646331"/>
          </a:xfrm>
          <a:prstGeom prst="rect">
            <a:avLst/>
          </a:prstGeom>
          <a:noFill/>
        </p:spPr>
        <p:txBody>
          <a:bodyPr wrap="non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Model </a:t>
            </a:r>
            <a:r>
              <a:rPr lang="en-US" sz="3600" dirty="0">
                <a:ln w="0"/>
                <a:effectLst>
                  <a:outerShdw blurRad="38100" dist="19050" dir="2700000" algn="tl" rotWithShape="0">
                    <a:schemeClr val="dk1">
                      <a:alpha val="40000"/>
                    </a:schemeClr>
                  </a:outerShdw>
                </a:effectLst>
              </a:rPr>
              <a:t>Specifications</a:t>
            </a:r>
            <a:r>
              <a:rPr lang="en-US" sz="3600" b="0" cap="none" spc="0" dirty="0">
                <a:ln w="0"/>
                <a:solidFill>
                  <a:schemeClr val="tx1"/>
                </a:solidFill>
                <a:effectLst>
                  <a:outerShdw blurRad="38100" dist="19050" dir="2700000" algn="tl" rotWithShape="0">
                    <a:schemeClr val="dk1">
                      <a:alpha val="40000"/>
                    </a:schemeClr>
                  </a:outerShdw>
                </a:effectLst>
              </a:rPr>
              <a:t>:</a:t>
            </a:r>
          </a:p>
        </p:txBody>
      </p:sp>
      <p:sp>
        <p:nvSpPr>
          <p:cNvPr id="5" name="TextBox 4">
            <a:extLst>
              <a:ext uri="{FF2B5EF4-FFF2-40B4-BE49-F238E27FC236}">
                <a16:creationId xmlns:a16="http://schemas.microsoft.com/office/drawing/2014/main" id="{7741ABB3-9447-A973-4DE3-19498ECE0300}"/>
              </a:ext>
            </a:extLst>
          </p:cNvPr>
          <p:cNvSpPr txBox="1"/>
          <p:nvPr/>
        </p:nvSpPr>
        <p:spPr>
          <a:xfrm>
            <a:off x="284825" y="1424943"/>
            <a:ext cx="11674434" cy="3046988"/>
          </a:xfrm>
          <a:prstGeom prst="rect">
            <a:avLst/>
          </a:prstGeom>
          <a:noFill/>
        </p:spPr>
        <p:txBody>
          <a:bodyPr wrap="square">
            <a:spAutoFit/>
          </a:bodyPr>
          <a:lstStyle/>
          <a:p>
            <a:pPr marL="342900" indent="-342900">
              <a:buFont typeface="Arial" panose="020B0604020202020204" pitchFamily="34" charset="0"/>
              <a:buChar char="•"/>
            </a:pPr>
            <a:r>
              <a:rPr lang="en-IN" sz="3200" i="0" dirty="0">
                <a:effectLst/>
              </a:rPr>
              <a:t>Python 3.6 or higher</a:t>
            </a:r>
            <a:r>
              <a:rPr lang="en-IN" sz="3200" dirty="0"/>
              <a:t> with </a:t>
            </a:r>
            <a:r>
              <a:rPr lang="en-IN" sz="3200" dirty="0" err="1"/>
              <a:t>Numpy</a:t>
            </a:r>
            <a:r>
              <a:rPr lang="en-IN" sz="3200" dirty="0"/>
              <a:t> , </a:t>
            </a:r>
            <a:r>
              <a:rPr lang="en-IN" sz="3200" dirty="0" err="1"/>
              <a:t>Keras</a:t>
            </a:r>
            <a:r>
              <a:rPr lang="en-IN" sz="3200" dirty="0"/>
              <a:t>, </a:t>
            </a:r>
            <a:r>
              <a:rPr lang="en-IN" sz="3200" dirty="0" err="1"/>
              <a:t>Opencv</a:t>
            </a:r>
            <a:r>
              <a:rPr lang="en-IN" sz="3200" dirty="0"/>
              <a:t> library installed</a:t>
            </a:r>
          </a:p>
          <a:p>
            <a:pPr marL="342900" indent="-342900">
              <a:buFont typeface="Arial" panose="020B0604020202020204" pitchFamily="34" charset="0"/>
              <a:buChar char="•"/>
            </a:pPr>
            <a:r>
              <a:rPr lang="en-IN" sz="3200" dirty="0" err="1"/>
              <a:t>Pytorch</a:t>
            </a:r>
            <a:r>
              <a:rPr lang="en-IN" sz="3200" dirty="0"/>
              <a:t>==1.9.0,Torchvision==0.10.0</a:t>
            </a:r>
          </a:p>
          <a:p>
            <a:pPr marL="342900" indent="-342900">
              <a:buFont typeface="Arial" panose="020B0604020202020204" pitchFamily="34" charset="0"/>
              <a:buChar char="•"/>
            </a:pPr>
            <a:r>
              <a:rPr lang="en-IN" sz="3200" i="0" dirty="0">
                <a:effectLst/>
              </a:rPr>
              <a:t>Arduino IDE </a:t>
            </a:r>
          </a:p>
          <a:p>
            <a:pPr marL="342900" indent="-342900">
              <a:buFont typeface="Arial" panose="020B0604020202020204" pitchFamily="34" charset="0"/>
              <a:buChar char="•"/>
            </a:pPr>
            <a:r>
              <a:rPr lang="en-IN" sz="3200" dirty="0"/>
              <a:t>H</a:t>
            </a:r>
            <a:r>
              <a:rPr lang="en-IN" sz="3200" i="0" dirty="0">
                <a:effectLst/>
              </a:rPr>
              <a:t>eadlight projector lens</a:t>
            </a:r>
            <a:r>
              <a:rPr lang="en-IN" sz="3200" dirty="0"/>
              <a:t>,</a:t>
            </a:r>
            <a:r>
              <a:rPr lang="en-IN" sz="3200" i="0" dirty="0">
                <a:effectLst/>
              </a:rPr>
              <a:t> LED matrix</a:t>
            </a:r>
            <a:endParaRPr lang="en-IN" sz="3200" dirty="0"/>
          </a:p>
          <a:p>
            <a:pPr marL="342900" indent="-342900">
              <a:buFont typeface="Arial" panose="020B0604020202020204" pitchFamily="34" charset="0"/>
              <a:buChar char="•"/>
            </a:pPr>
            <a:r>
              <a:rPr lang="en-IN" sz="3200" dirty="0">
                <a:ln w="0"/>
                <a:effectLst>
                  <a:outerShdw blurRad="38100" dist="19050" dir="2700000" algn="tl" rotWithShape="0">
                    <a:schemeClr val="dk1">
                      <a:alpha val="40000"/>
                    </a:schemeClr>
                  </a:outerShdw>
                </a:effectLst>
              </a:rPr>
              <a:t>Arduino Mega 2560 microcontroller</a:t>
            </a:r>
            <a:endParaRPr lang="en-IN" sz="3200" cap="none" spc="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IN" sz="3200" dirty="0">
                <a:ln w="0"/>
                <a:effectLst>
                  <a:outerShdw blurRad="38100" dist="19050" dir="2700000" algn="tl" rotWithShape="0">
                    <a:schemeClr val="dk1">
                      <a:alpha val="40000"/>
                    </a:schemeClr>
                  </a:outerShdw>
                </a:effectLst>
              </a:rPr>
              <a:t>Label </a:t>
            </a:r>
            <a:r>
              <a:rPr lang="en-IN" sz="3200" dirty="0" err="1">
                <a:ln w="0"/>
                <a:effectLst>
                  <a:outerShdw blurRad="38100" dist="19050" dir="2700000" algn="tl" rotWithShape="0">
                    <a:schemeClr val="dk1">
                      <a:alpha val="40000"/>
                    </a:schemeClr>
                  </a:outerShdw>
                </a:effectLst>
              </a:rPr>
              <a:t>img</a:t>
            </a:r>
            <a:r>
              <a:rPr lang="en-IN" sz="3200" dirty="0">
                <a:ln w="0"/>
                <a:effectLst>
                  <a:outerShdw blurRad="38100" dist="19050" dir="2700000" algn="tl" rotWithShape="0">
                    <a:schemeClr val="dk1">
                      <a:alpha val="40000"/>
                    </a:schemeClr>
                  </a:outerShdw>
                </a:effectLst>
              </a:rPr>
              <a:t> website for annotation</a:t>
            </a:r>
            <a:endParaRPr lang="en-IN" sz="3200" cap="none" spc="0" dirty="0">
              <a:ln w="0"/>
              <a:effectLst>
                <a:outerShdw blurRad="38100" dist="19050" dir="2700000" algn="tl" rotWithShape="0">
                  <a:schemeClr val="dk1">
                    <a:alpha val="40000"/>
                  </a:schemeClr>
                </a:outerShdw>
              </a:effectLst>
            </a:endParaRPr>
          </a:p>
        </p:txBody>
      </p:sp>
      <p:pic>
        <p:nvPicPr>
          <p:cNvPr id="4" name="Picture 2" descr="How to create NumPy arrays from scratch? | by Tanu N Prabhu | Towards Data  Science">
            <a:extLst>
              <a:ext uri="{FF2B5EF4-FFF2-40B4-BE49-F238E27FC236}">
                <a16:creationId xmlns:a16="http://schemas.microsoft.com/office/drawing/2014/main" id="{28479CFE-2CC4-667B-2E06-567EBA42D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25" y="3585292"/>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 OpenCV Tutorial C++">
            <a:extLst>
              <a:ext uri="{FF2B5EF4-FFF2-40B4-BE49-F238E27FC236}">
                <a16:creationId xmlns:a16="http://schemas.microsoft.com/office/drawing/2014/main" id="{636154BA-77EA-2A0A-E0BD-DADF75B49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970" y="4869138"/>
            <a:ext cx="22764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belImg - Crunchbase Company Profile &amp; Funding">
            <a:extLst>
              <a:ext uri="{FF2B5EF4-FFF2-40B4-BE49-F238E27FC236}">
                <a16:creationId xmlns:a16="http://schemas.microsoft.com/office/drawing/2014/main" id="{B4A33B0F-8A84-8C13-B1D7-80436F6DA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9080" y="5400536"/>
            <a:ext cx="1724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rduino/Arduino: Arduino IDE 1.x">
            <a:extLst>
              <a:ext uri="{FF2B5EF4-FFF2-40B4-BE49-F238E27FC236}">
                <a16:creationId xmlns:a16="http://schemas.microsoft.com/office/drawing/2014/main" id="{78FBE6B3-8444-C43D-5906-322237EA06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213" y="4964373"/>
            <a:ext cx="2040007" cy="15221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elcome to Detecto's documentation! — Detecto 1.0 documentation">
            <a:extLst>
              <a:ext uri="{FF2B5EF4-FFF2-40B4-BE49-F238E27FC236}">
                <a16:creationId xmlns:a16="http://schemas.microsoft.com/office/drawing/2014/main" id="{2316468F-C998-3432-4333-19B346146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9573" y="5071774"/>
            <a:ext cx="1699737" cy="169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8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D95BD3-36FE-E3C1-B380-EA9D4F241CC7}"/>
              </a:ext>
            </a:extLst>
          </p:cNvPr>
          <p:cNvSpPr/>
          <p:nvPr/>
        </p:nvSpPr>
        <p:spPr>
          <a:xfrm>
            <a:off x="77002" y="551394"/>
            <a:ext cx="12691801" cy="366254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Algorithm :</a:t>
            </a:r>
          </a:p>
          <a:p>
            <a:r>
              <a:rPr lang="en-US" sz="2800" dirty="0">
                <a:ln w="0"/>
                <a:effectLst>
                  <a:outerShdw blurRad="38100" dist="19050" dir="2700000" algn="tl" rotWithShape="0">
                    <a:schemeClr val="dk1">
                      <a:alpha val="40000"/>
                    </a:schemeClr>
                  </a:outerShdw>
                </a:effectLst>
              </a:rPr>
              <a:t>1. Train the model to detect vehicles in dark</a:t>
            </a:r>
          </a:p>
          <a:p>
            <a:r>
              <a:rPr lang="en-US" sz="2800" b="0" cap="none" spc="0" dirty="0">
                <a:ln w="0"/>
                <a:solidFill>
                  <a:schemeClr val="tx1"/>
                </a:solidFill>
                <a:effectLst>
                  <a:outerShdw blurRad="38100" dist="19050" dir="2700000" algn="tl" rotWithShape="0">
                    <a:schemeClr val="dk1">
                      <a:alpha val="40000"/>
                    </a:schemeClr>
                  </a:outerShdw>
                </a:effectLst>
              </a:rPr>
              <a:t>2. Estimate the vehicles position and determine the appropriate angle</a:t>
            </a:r>
          </a:p>
          <a:p>
            <a:r>
              <a:rPr lang="en-US" sz="2800" dirty="0">
                <a:ln w="0"/>
                <a:effectLst>
                  <a:outerShdw blurRad="38100" dist="19050" dir="2700000" algn="tl" rotWithShape="0">
                    <a:schemeClr val="dk1">
                      <a:alpha val="40000"/>
                    </a:schemeClr>
                  </a:outerShdw>
                </a:effectLst>
              </a:rPr>
              <a:t>3. The 8x8 LED matrix and servo motor is attached to Arduino mega as a peripheral,</a:t>
            </a:r>
          </a:p>
          <a:p>
            <a:r>
              <a:rPr lang="en-US" sz="2800" dirty="0">
                <a:ln w="0"/>
                <a:effectLst>
                  <a:outerShdw blurRad="38100" dist="19050" dir="2700000" algn="tl" rotWithShape="0">
                    <a:schemeClr val="dk1">
                      <a:alpha val="40000"/>
                    </a:schemeClr>
                  </a:outerShdw>
                </a:effectLst>
              </a:rPr>
              <a:t>     the position and angle data is sent to Arduino and output is processed</a:t>
            </a:r>
          </a:p>
          <a:p>
            <a:r>
              <a:rPr lang="en-US" sz="2800" b="0" cap="none" spc="0" dirty="0">
                <a:ln w="0"/>
                <a:solidFill>
                  <a:schemeClr val="tx1"/>
                </a:solidFill>
                <a:effectLst>
                  <a:outerShdw blurRad="38100" dist="19050" dir="2700000" algn="tl" rotWithShape="0">
                    <a:schemeClr val="dk1">
                      <a:alpha val="40000"/>
                    </a:schemeClr>
                  </a:outerShdw>
                </a:effectLst>
              </a:rPr>
              <a:t>4. Transmitted angle is evaluated to determine which headlight should be turned </a:t>
            </a:r>
          </a:p>
          <a:p>
            <a:r>
              <a:rPr lang="en-US" sz="2800" dirty="0">
                <a:ln w="0"/>
                <a:effectLst>
                  <a:outerShdw blurRad="38100" dist="19050" dir="2700000" algn="tl" rotWithShape="0">
                    <a:schemeClr val="dk1">
                      <a:alpha val="40000"/>
                    </a:schemeClr>
                  </a:outerShdw>
                </a:effectLst>
              </a:rPr>
              <a:t>     </a:t>
            </a:r>
            <a:r>
              <a:rPr lang="en-US" sz="2800" b="0" cap="none" spc="0" dirty="0">
                <a:ln w="0"/>
                <a:solidFill>
                  <a:schemeClr val="tx1"/>
                </a:solidFill>
                <a:effectLst>
                  <a:outerShdw blurRad="38100" dist="19050" dir="2700000" algn="tl" rotWithShape="0">
                    <a:schemeClr val="dk1">
                      <a:alpha val="40000"/>
                    </a:schemeClr>
                  </a:outerShdw>
                </a:effectLst>
              </a:rPr>
              <a:t>on or off</a:t>
            </a:r>
          </a:p>
          <a:p>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2416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3E26E-C289-7A0F-B703-BA2C1309EBC8}"/>
              </a:ext>
            </a:extLst>
          </p:cNvPr>
          <p:cNvSpPr/>
          <p:nvPr/>
        </p:nvSpPr>
        <p:spPr>
          <a:xfrm>
            <a:off x="182558" y="273562"/>
            <a:ext cx="769973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Data set/Data Acquisition :</a:t>
            </a:r>
          </a:p>
        </p:txBody>
      </p:sp>
      <p:sp>
        <p:nvSpPr>
          <p:cNvPr id="3" name="Rectangle 2">
            <a:extLst>
              <a:ext uri="{FF2B5EF4-FFF2-40B4-BE49-F238E27FC236}">
                <a16:creationId xmlns:a16="http://schemas.microsoft.com/office/drawing/2014/main" id="{43935454-ECB4-3EA4-5605-B02BC2B0FE7F}"/>
              </a:ext>
            </a:extLst>
          </p:cNvPr>
          <p:cNvSpPr/>
          <p:nvPr/>
        </p:nvSpPr>
        <p:spPr>
          <a:xfrm>
            <a:off x="483067" y="1398025"/>
            <a:ext cx="10410927" cy="1384995"/>
          </a:xfrm>
          <a:prstGeom prst="rect">
            <a:avLst/>
          </a:prstGeom>
          <a:noFill/>
        </p:spPr>
        <p:txBody>
          <a:bodyPr wrap="none" lIns="91440" tIns="45720" rIns="91440" bIns="45720" anchor="t">
            <a:spAutoFit/>
          </a:bodyPr>
          <a:lstStyle/>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1k</a:t>
            </a:r>
            <a:r>
              <a:rPr lang="en-US" sz="2800" cap="none" spc="0" dirty="0">
                <a:ln w="0"/>
                <a:effectLst>
                  <a:outerShdw blurRad="38100" dist="19050" dir="2700000" algn="tl" rotWithShape="0">
                    <a:schemeClr val="dk1">
                      <a:alpha val="40000"/>
                    </a:schemeClr>
                  </a:outerShdw>
                </a:effectLst>
              </a:rPr>
              <a:t> Images including night view of cars with headlight and tail-light</a:t>
            </a:r>
          </a:p>
          <a:p>
            <a:pPr marL="457200" indent="-4572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Images are labeled using Label </a:t>
            </a:r>
            <a:r>
              <a:rPr lang="en-US" sz="2800" dirty="0" err="1">
                <a:ln w="0"/>
                <a:effectLst>
                  <a:outerShdw blurRad="38100" dist="19050" dir="2700000" algn="tl" rotWithShape="0">
                    <a:schemeClr val="dk1">
                      <a:alpha val="40000"/>
                    </a:schemeClr>
                  </a:outerShdw>
                </a:effectLst>
              </a:rPr>
              <a:t>Img</a:t>
            </a:r>
            <a:r>
              <a:rPr lang="en-US" sz="2800" dirty="0">
                <a:ln w="0"/>
                <a:effectLst>
                  <a:outerShdw blurRad="38100" dist="19050" dir="2700000" algn="tl" rotWithShape="0">
                    <a:schemeClr val="dk1">
                      <a:alpha val="40000"/>
                    </a:schemeClr>
                  </a:outerShdw>
                </a:effectLst>
              </a:rPr>
              <a:t> </a:t>
            </a:r>
            <a:endParaRPr lang="en-US" sz="2800" dirty="0">
              <a:ln w="0"/>
              <a:effectLst>
                <a:outerShdw blurRad="38100" dist="19050" dir="2700000" algn="tl" rotWithShape="0">
                  <a:prstClr val="black">
                    <a:alpha val="40000"/>
                  </a:prstClr>
                </a:outerShdw>
              </a:effectLst>
              <a:cs typeface="Calibri"/>
            </a:endParaRPr>
          </a:p>
          <a:p>
            <a:pPr marL="457200" indent="-457200">
              <a:buFont typeface="Arial" panose="020B0604020202020204" pitchFamily="34" charset="0"/>
              <a:buChar char="•"/>
            </a:pPr>
            <a:r>
              <a:rPr lang="en-US" sz="2800" b="0" i="0" dirty="0">
                <a:effectLst/>
                <a:latin typeface="-apple-system"/>
              </a:rPr>
              <a:t>images are separated into train (80%) and test (20%) datasets</a:t>
            </a:r>
            <a:endParaRPr lang="en-US" sz="2800" cap="none" spc="0" dirty="0">
              <a:ln w="0"/>
              <a:effectLst>
                <a:outerShdw blurRad="38100" dist="19050" dir="2700000" algn="tl" rotWithShape="0">
                  <a:schemeClr val="dk1">
                    <a:alpha val="40000"/>
                  </a:schemeClr>
                </a:outerShdw>
              </a:effectLst>
            </a:endParaRPr>
          </a:p>
        </p:txBody>
      </p:sp>
      <p:pic>
        <p:nvPicPr>
          <p:cNvPr id="4" name="Picture 4" descr="Night Drive - Finished Projects - Blender Artists Community">
            <a:extLst>
              <a:ext uri="{FF2B5EF4-FFF2-40B4-BE49-F238E27FC236}">
                <a16:creationId xmlns:a16="http://schemas.microsoft.com/office/drawing/2014/main" id="{83A838F1-B316-FF45-E9F6-B62279CD1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72" y="3265710"/>
            <a:ext cx="320538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ight Drive - Finished Projects - Blender Artists Community">
            <a:extLst>
              <a:ext uri="{FF2B5EF4-FFF2-40B4-BE49-F238E27FC236}">
                <a16:creationId xmlns:a16="http://schemas.microsoft.com/office/drawing/2014/main" id="{3362C090-4986-D055-FAF7-5963A276B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850" y="3249006"/>
            <a:ext cx="3056299" cy="22109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E53406-6AAF-C2F9-01FA-40CCF4194563}"/>
              </a:ext>
            </a:extLst>
          </p:cNvPr>
          <p:cNvSpPr/>
          <p:nvPr/>
        </p:nvSpPr>
        <p:spPr>
          <a:xfrm>
            <a:off x="5194015" y="3925074"/>
            <a:ext cx="1570383" cy="1013732"/>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3643504-E2CA-A937-DF5A-AFB13F2861BC}"/>
              </a:ext>
            </a:extLst>
          </p:cNvPr>
          <p:cNvSpPr/>
          <p:nvPr/>
        </p:nvSpPr>
        <p:spPr>
          <a:xfrm>
            <a:off x="5194015" y="3870650"/>
            <a:ext cx="504754" cy="400110"/>
          </a:xfrm>
          <a:prstGeom prst="rect">
            <a:avLst/>
          </a:prstGeom>
          <a:noFill/>
        </p:spPr>
        <p:txBody>
          <a:bodyPr wrap="none" lIns="91440" tIns="45720" rIns="91440" bIns="45720">
            <a:spAutoFit/>
          </a:bodyPr>
          <a:lstStyle/>
          <a:p>
            <a:pPr algn="ctr"/>
            <a:r>
              <a:rPr lang="en-US" sz="2000" b="0" cap="none" spc="0">
                <a:ln w="0"/>
                <a:solidFill>
                  <a:schemeClr val="bg1"/>
                </a:solidFill>
                <a:effectLst>
                  <a:outerShdw blurRad="38100" dist="19050" dir="2700000" algn="tl" rotWithShape="0">
                    <a:schemeClr val="dk1">
                      <a:alpha val="40000"/>
                    </a:schemeClr>
                  </a:outerShdw>
                </a:effectLst>
              </a:rPr>
              <a:t>car</a:t>
            </a:r>
          </a:p>
        </p:txBody>
      </p:sp>
      <p:sp>
        <p:nvSpPr>
          <p:cNvPr id="9" name="TextBox 8">
            <a:extLst>
              <a:ext uri="{FF2B5EF4-FFF2-40B4-BE49-F238E27FC236}">
                <a16:creationId xmlns:a16="http://schemas.microsoft.com/office/drawing/2014/main" id="{8CDFD98D-E253-AF24-74DE-AACD00235D1B}"/>
              </a:ext>
            </a:extLst>
          </p:cNvPr>
          <p:cNvSpPr txBox="1"/>
          <p:nvPr/>
        </p:nvSpPr>
        <p:spPr>
          <a:xfrm>
            <a:off x="9043949" y="2685427"/>
            <a:ext cx="5721680" cy="4093428"/>
          </a:xfrm>
          <a:prstGeom prst="rect">
            <a:avLst/>
          </a:prstGeom>
          <a:noFill/>
        </p:spPr>
        <p:txBody>
          <a:bodyPr wrap="square">
            <a:spAutoFit/>
          </a:bodyPr>
          <a:lstStyle/>
          <a:p>
            <a:r>
              <a:rPr lang="en-IN" sz="2000" dirty="0" err="1"/>
              <a:t>Training_Data</a:t>
            </a:r>
            <a:r>
              <a:rPr lang="en-IN" sz="2000" dirty="0"/>
              <a:t>/</a:t>
            </a:r>
          </a:p>
          <a:p>
            <a:r>
              <a:rPr lang="en-IN" sz="2000" dirty="0"/>
              <a:t>|   image1.jpg</a:t>
            </a:r>
          </a:p>
          <a:p>
            <a:r>
              <a:rPr lang="en-IN" sz="2000" dirty="0"/>
              <a:t>|   image1.xml</a:t>
            </a:r>
          </a:p>
          <a:p>
            <a:r>
              <a:rPr lang="en-IN" sz="2000" dirty="0"/>
              <a:t>|   image2.jpg</a:t>
            </a:r>
          </a:p>
          <a:p>
            <a:r>
              <a:rPr lang="en-IN" sz="2000" dirty="0"/>
              <a:t>|   image2.xml</a:t>
            </a:r>
          </a:p>
          <a:p>
            <a:r>
              <a:rPr lang="en-IN" sz="2000" dirty="0"/>
              <a:t>|   ...</a:t>
            </a:r>
          </a:p>
          <a:p>
            <a:endParaRPr lang="en-IN" sz="2000" dirty="0"/>
          </a:p>
          <a:p>
            <a:r>
              <a:rPr lang="en-IN" sz="2000" dirty="0" err="1"/>
              <a:t>Validation_Data</a:t>
            </a:r>
            <a:r>
              <a:rPr lang="en-IN" sz="2000" dirty="0"/>
              <a:t>/</a:t>
            </a:r>
          </a:p>
          <a:p>
            <a:r>
              <a:rPr lang="en-IN" sz="2000" dirty="0"/>
              <a:t>|   image3.jpg</a:t>
            </a:r>
          </a:p>
          <a:p>
            <a:r>
              <a:rPr lang="en-IN" sz="2000" dirty="0"/>
              <a:t>|   image3.xml</a:t>
            </a:r>
          </a:p>
          <a:p>
            <a:r>
              <a:rPr lang="en-IN" sz="2000" dirty="0"/>
              <a:t>|   image4.jpg</a:t>
            </a:r>
          </a:p>
          <a:p>
            <a:r>
              <a:rPr lang="en-IN" sz="2000" dirty="0"/>
              <a:t>|   image4.xml</a:t>
            </a:r>
          </a:p>
          <a:p>
            <a:r>
              <a:rPr lang="en-IN" sz="2000" dirty="0"/>
              <a:t>|   ...</a:t>
            </a:r>
          </a:p>
        </p:txBody>
      </p:sp>
      <p:cxnSp>
        <p:nvCxnSpPr>
          <p:cNvPr id="13" name="Straight Arrow Connector 12">
            <a:extLst>
              <a:ext uri="{FF2B5EF4-FFF2-40B4-BE49-F238E27FC236}">
                <a16:creationId xmlns:a16="http://schemas.microsoft.com/office/drawing/2014/main" id="{8DB00130-8D8B-80F6-CF20-2063504DF925}"/>
              </a:ext>
            </a:extLst>
          </p:cNvPr>
          <p:cNvCxnSpPr/>
          <p:nvPr/>
        </p:nvCxnSpPr>
        <p:spPr>
          <a:xfrm>
            <a:off x="3642048" y="4498988"/>
            <a:ext cx="9035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8B5F7B-44EF-A480-F4EF-B6EF6EC750AD}"/>
              </a:ext>
            </a:extLst>
          </p:cNvPr>
          <p:cNvCxnSpPr/>
          <p:nvPr/>
        </p:nvCxnSpPr>
        <p:spPr>
          <a:xfrm>
            <a:off x="7882295" y="4511116"/>
            <a:ext cx="9035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52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27E1A9-71C8-2FC0-C8BF-554C8780AAF8}"/>
              </a:ext>
            </a:extLst>
          </p:cNvPr>
          <p:cNvSpPr/>
          <p:nvPr/>
        </p:nvSpPr>
        <p:spPr>
          <a:xfrm>
            <a:off x="0" y="1681650"/>
            <a:ext cx="102464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(x1,y1)</a:t>
            </a:r>
          </a:p>
        </p:txBody>
      </p:sp>
      <p:sp>
        <p:nvSpPr>
          <p:cNvPr id="48" name="Rectangle 47">
            <a:extLst>
              <a:ext uri="{FF2B5EF4-FFF2-40B4-BE49-F238E27FC236}">
                <a16:creationId xmlns:a16="http://schemas.microsoft.com/office/drawing/2014/main" id="{35A75F39-D739-CE62-E9FA-619CDA9386B7}"/>
              </a:ext>
            </a:extLst>
          </p:cNvPr>
          <p:cNvSpPr/>
          <p:nvPr/>
        </p:nvSpPr>
        <p:spPr>
          <a:xfrm>
            <a:off x="5681439" y="5787742"/>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(x4,y4)</a:t>
            </a:r>
          </a:p>
        </p:txBody>
      </p:sp>
      <p:sp>
        <p:nvSpPr>
          <p:cNvPr id="2" name="Rectangle 1">
            <a:extLst>
              <a:ext uri="{FF2B5EF4-FFF2-40B4-BE49-F238E27FC236}">
                <a16:creationId xmlns:a16="http://schemas.microsoft.com/office/drawing/2014/main" id="{82E1AA47-5A32-F53E-93EA-27FB71CE1D18}"/>
              </a:ext>
            </a:extLst>
          </p:cNvPr>
          <p:cNvSpPr/>
          <p:nvPr/>
        </p:nvSpPr>
        <p:spPr>
          <a:xfrm>
            <a:off x="1050539" y="1765911"/>
            <a:ext cx="1781615" cy="141101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B04E58E7-CA45-9B4B-EDAF-9A7406860E60}"/>
              </a:ext>
            </a:extLst>
          </p:cNvPr>
          <p:cNvSpPr/>
          <p:nvPr/>
        </p:nvSpPr>
        <p:spPr>
          <a:xfrm>
            <a:off x="2805362" y="2098188"/>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(x2,y2)</a:t>
            </a:r>
          </a:p>
        </p:txBody>
      </p:sp>
      <p:cxnSp>
        <p:nvCxnSpPr>
          <p:cNvPr id="8" name="Straight Connector 7">
            <a:extLst>
              <a:ext uri="{FF2B5EF4-FFF2-40B4-BE49-F238E27FC236}">
                <a16:creationId xmlns:a16="http://schemas.microsoft.com/office/drawing/2014/main" id="{9DF808F1-29DE-1B48-8899-EC38E07D300D}"/>
              </a:ext>
            </a:extLst>
          </p:cNvPr>
          <p:cNvCxnSpPr/>
          <p:nvPr/>
        </p:nvCxnSpPr>
        <p:spPr>
          <a:xfrm>
            <a:off x="4201984" y="5699974"/>
            <a:ext cx="197980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5CEF7A6-B939-24CF-9212-37E73F51E943}"/>
              </a:ext>
            </a:extLst>
          </p:cNvPr>
          <p:cNvCxnSpPr>
            <a:cxnSpLocks/>
          </p:cNvCxnSpPr>
          <p:nvPr/>
        </p:nvCxnSpPr>
        <p:spPr>
          <a:xfrm>
            <a:off x="2805362" y="2460932"/>
            <a:ext cx="1396622" cy="3239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3C58D36-E430-82A1-D76A-5F9026F81AB2}"/>
              </a:ext>
            </a:extLst>
          </p:cNvPr>
          <p:cNvCxnSpPr>
            <a:cxnSpLocks/>
            <a:stCxn id="3" idx="3"/>
          </p:cNvCxnSpPr>
          <p:nvPr/>
        </p:nvCxnSpPr>
        <p:spPr>
          <a:xfrm>
            <a:off x="1024647" y="1912483"/>
            <a:ext cx="3172195" cy="3729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6BD158-41B9-5125-9651-ED89E334F941}"/>
              </a:ext>
            </a:extLst>
          </p:cNvPr>
          <p:cNvCxnSpPr/>
          <p:nvPr/>
        </p:nvCxnSpPr>
        <p:spPr>
          <a:xfrm>
            <a:off x="1023746" y="2460932"/>
            <a:ext cx="5158040" cy="3239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FD4F3C-EE05-EB46-F5D1-69B6C3FDC4B3}"/>
              </a:ext>
            </a:extLst>
          </p:cNvPr>
          <p:cNvCxnSpPr/>
          <p:nvPr/>
        </p:nvCxnSpPr>
        <p:spPr>
          <a:xfrm>
            <a:off x="2805362" y="2460932"/>
            <a:ext cx="3376424" cy="3239042"/>
          </a:xfrm>
          <a:prstGeom prst="line">
            <a:avLst/>
          </a:prstGeom>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BBB3F15-B468-91E3-6050-93C3091ACAC9}"/>
              </a:ext>
            </a:extLst>
          </p:cNvPr>
          <p:cNvSpPr/>
          <p:nvPr/>
        </p:nvSpPr>
        <p:spPr>
          <a:xfrm flipH="1">
            <a:off x="5759370" y="5483684"/>
            <a:ext cx="187363" cy="33932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Arc 21">
            <a:extLst>
              <a:ext uri="{FF2B5EF4-FFF2-40B4-BE49-F238E27FC236}">
                <a16:creationId xmlns:a16="http://schemas.microsoft.com/office/drawing/2014/main" id="{F796F830-5B12-2519-3F81-3635522C1CD5}"/>
              </a:ext>
            </a:extLst>
          </p:cNvPr>
          <p:cNvSpPr/>
          <p:nvPr/>
        </p:nvSpPr>
        <p:spPr>
          <a:xfrm flipH="1">
            <a:off x="5665690" y="5303523"/>
            <a:ext cx="187363" cy="1801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Arc 25">
            <a:extLst>
              <a:ext uri="{FF2B5EF4-FFF2-40B4-BE49-F238E27FC236}">
                <a16:creationId xmlns:a16="http://schemas.microsoft.com/office/drawing/2014/main" id="{83BCF5AF-125A-6F84-BB79-1D1972C23FC0}"/>
              </a:ext>
            </a:extLst>
          </p:cNvPr>
          <p:cNvSpPr/>
          <p:nvPr/>
        </p:nvSpPr>
        <p:spPr>
          <a:xfrm flipH="1">
            <a:off x="3920940" y="5303523"/>
            <a:ext cx="187363" cy="1801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Arc 26">
            <a:extLst>
              <a:ext uri="{FF2B5EF4-FFF2-40B4-BE49-F238E27FC236}">
                <a16:creationId xmlns:a16="http://schemas.microsoft.com/office/drawing/2014/main" id="{49B1F706-76D7-28DD-D452-85422B95E37A}"/>
              </a:ext>
            </a:extLst>
          </p:cNvPr>
          <p:cNvSpPr/>
          <p:nvPr/>
        </p:nvSpPr>
        <p:spPr>
          <a:xfrm flipH="1">
            <a:off x="3920940" y="5530313"/>
            <a:ext cx="187363" cy="33932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Rectangle 27">
            <a:extLst>
              <a:ext uri="{FF2B5EF4-FFF2-40B4-BE49-F238E27FC236}">
                <a16:creationId xmlns:a16="http://schemas.microsoft.com/office/drawing/2014/main" id="{90A07BEC-1FB2-2D7D-7461-D6BA8914F76B}"/>
              </a:ext>
            </a:extLst>
          </p:cNvPr>
          <p:cNvSpPr/>
          <p:nvPr/>
        </p:nvSpPr>
        <p:spPr>
          <a:xfrm>
            <a:off x="5052484" y="5303523"/>
            <a:ext cx="417102"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a:t>
            </a:r>
          </a:p>
        </p:txBody>
      </p:sp>
      <p:sp>
        <p:nvSpPr>
          <p:cNvPr id="29" name="Rectangle 28">
            <a:extLst>
              <a:ext uri="{FF2B5EF4-FFF2-40B4-BE49-F238E27FC236}">
                <a16:creationId xmlns:a16="http://schemas.microsoft.com/office/drawing/2014/main" id="{E9B18B44-46C6-1AAA-83BF-E14A4578FB36}"/>
              </a:ext>
            </a:extLst>
          </p:cNvPr>
          <p:cNvSpPr/>
          <p:nvPr/>
        </p:nvSpPr>
        <p:spPr>
          <a:xfrm>
            <a:off x="3290381" y="5361036"/>
            <a:ext cx="417102"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p:txBody>
      </p:sp>
      <p:sp>
        <p:nvSpPr>
          <p:cNvPr id="30" name="Rectangle 29">
            <a:extLst>
              <a:ext uri="{FF2B5EF4-FFF2-40B4-BE49-F238E27FC236}">
                <a16:creationId xmlns:a16="http://schemas.microsoft.com/office/drawing/2014/main" id="{FD5AF2DA-EB24-62DF-A897-C172F4E75232}"/>
              </a:ext>
            </a:extLst>
          </p:cNvPr>
          <p:cNvSpPr/>
          <p:nvPr/>
        </p:nvSpPr>
        <p:spPr>
          <a:xfrm>
            <a:off x="5316175" y="4917955"/>
            <a:ext cx="417102"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a:t>
            </a:r>
          </a:p>
        </p:txBody>
      </p:sp>
      <p:sp>
        <p:nvSpPr>
          <p:cNvPr id="31" name="Rectangle 30">
            <a:extLst>
              <a:ext uri="{FF2B5EF4-FFF2-40B4-BE49-F238E27FC236}">
                <a16:creationId xmlns:a16="http://schemas.microsoft.com/office/drawing/2014/main" id="{6AF727AD-E03F-D802-2295-C708BA72ADD2}"/>
              </a:ext>
            </a:extLst>
          </p:cNvPr>
          <p:cNvSpPr/>
          <p:nvPr/>
        </p:nvSpPr>
        <p:spPr>
          <a:xfrm>
            <a:off x="3547019" y="4885260"/>
            <a:ext cx="417102"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∅4</a:t>
            </a:r>
          </a:p>
        </p:txBody>
      </p:sp>
      <p:cxnSp>
        <p:nvCxnSpPr>
          <p:cNvPr id="34" name="Straight Connector 33">
            <a:extLst>
              <a:ext uri="{FF2B5EF4-FFF2-40B4-BE49-F238E27FC236}">
                <a16:creationId xmlns:a16="http://schemas.microsoft.com/office/drawing/2014/main" id="{876978AA-4576-BD02-028A-13A46C172E86}"/>
              </a:ext>
            </a:extLst>
          </p:cNvPr>
          <p:cNvCxnSpPr>
            <a:cxnSpLocks/>
          </p:cNvCxnSpPr>
          <p:nvPr/>
        </p:nvCxnSpPr>
        <p:spPr>
          <a:xfrm flipH="1" flipV="1">
            <a:off x="4135095" y="2460931"/>
            <a:ext cx="40879" cy="3238659"/>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843F93-1EBD-29CA-5AD0-2BB693211578}"/>
              </a:ext>
            </a:extLst>
          </p:cNvPr>
          <p:cNvCxnSpPr>
            <a:cxnSpLocks/>
          </p:cNvCxnSpPr>
          <p:nvPr/>
        </p:nvCxnSpPr>
        <p:spPr>
          <a:xfrm flipV="1">
            <a:off x="6155777" y="2428045"/>
            <a:ext cx="11446" cy="3271545"/>
          </a:xfrm>
          <a:prstGeom prst="line">
            <a:avLst/>
          </a:prstGeom>
          <a:ln w="28575">
            <a:prstDash val="lgDashDot"/>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9E97B1D-369F-3C6D-EA1F-ABC4EF315926}"/>
              </a:ext>
            </a:extLst>
          </p:cNvPr>
          <p:cNvPicPr>
            <a:picLocks noChangeAspect="1"/>
          </p:cNvPicPr>
          <p:nvPr/>
        </p:nvPicPr>
        <p:blipFill>
          <a:blip r:embed="rId2"/>
          <a:stretch>
            <a:fillRect/>
          </a:stretch>
        </p:blipFill>
        <p:spPr>
          <a:xfrm>
            <a:off x="5930985" y="5184267"/>
            <a:ext cx="164116" cy="311821"/>
          </a:xfrm>
          <a:prstGeom prst="rect">
            <a:avLst/>
          </a:prstGeom>
        </p:spPr>
      </p:pic>
      <p:pic>
        <p:nvPicPr>
          <p:cNvPr id="39" name="Picture 38">
            <a:extLst>
              <a:ext uri="{FF2B5EF4-FFF2-40B4-BE49-F238E27FC236}">
                <a16:creationId xmlns:a16="http://schemas.microsoft.com/office/drawing/2014/main" id="{45E22E36-17E7-BC54-4908-A2F19CFC9D3E}"/>
              </a:ext>
            </a:extLst>
          </p:cNvPr>
          <p:cNvPicPr>
            <a:picLocks noChangeAspect="1"/>
          </p:cNvPicPr>
          <p:nvPr/>
        </p:nvPicPr>
        <p:blipFill>
          <a:blip r:embed="rId2"/>
          <a:stretch>
            <a:fillRect/>
          </a:stretch>
        </p:blipFill>
        <p:spPr>
          <a:xfrm>
            <a:off x="4080817" y="5145849"/>
            <a:ext cx="95250" cy="180975"/>
          </a:xfrm>
          <a:prstGeom prst="rect">
            <a:avLst/>
          </a:prstGeom>
        </p:spPr>
      </p:pic>
      <p:sp>
        <p:nvSpPr>
          <p:cNvPr id="44" name="Rectangle 43">
            <a:extLst>
              <a:ext uri="{FF2B5EF4-FFF2-40B4-BE49-F238E27FC236}">
                <a16:creationId xmlns:a16="http://schemas.microsoft.com/office/drawing/2014/main" id="{F06E4923-BC77-72F6-D882-5E6345B690AD}"/>
              </a:ext>
            </a:extLst>
          </p:cNvPr>
          <p:cNvSpPr/>
          <p:nvPr/>
        </p:nvSpPr>
        <p:spPr>
          <a:xfrm>
            <a:off x="5556127" y="4598970"/>
            <a:ext cx="410690"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F879CECD-2BFC-CB5E-72D6-B18392D9AFBD}"/>
                  </a:ext>
                </a:extLst>
              </p:cNvPr>
              <p:cNvSpPr/>
              <p:nvPr/>
            </p:nvSpPr>
            <p:spPr>
              <a:xfrm>
                <a:off x="4028757" y="4592951"/>
                <a:ext cx="420308" cy="338554"/>
              </a:xfrm>
              <a:prstGeom prst="rect">
                <a:avLst/>
              </a:prstGeom>
              <a:noFill/>
            </p:spPr>
            <p:txBody>
              <a:bodyPr wrap="none" lIns="91440" tIns="45720" rIns="91440" bIns="45720">
                <a:spAutoFit/>
              </a:bodyPr>
              <a:lstStyle/>
              <a:p>
                <a:pPr algn="ctr"/>
                <a14:m>
                  <m:oMath xmlns:m="http://schemas.openxmlformats.org/officeDocument/2006/math">
                    <m:r>
                      <a:rPr lang="en-US" sz="16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r>
                  <a:rPr lang="en-US" sz="1600" b="0" cap="none" spc="0" dirty="0" err="1">
                    <a:ln w="0"/>
                    <a:solidFill>
                      <a:schemeClr val="tx1"/>
                    </a:solidFill>
                    <a:effectLst>
                      <a:outerShdw blurRad="38100" dist="19050" dir="2700000" algn="tl" rotWithShape="0">
                        <a:schemeClr val="dk1">
                          <a:alpha val="40000"/>
                        </a:schemeClr>
                      </a:outerShdw>
                    </a:effectLst>
                  </a:rPr>
                  <a:t>b</a:t>
                </a:r>
                <a:endParaRPr lang="en-US" sz="16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5" name="Rectangle 44">
                <a:extLst>
                  <a:ext uri="{FF2B5EF4-FFF2-40B4-BE49-F238E27FC236}">
                    <a16:creationId xmlns:a16="http://schemas.microsoft.com/office/drawing/2014/main" id="{F879CECD-2BFC-CB5E-72D6-B18392D9AFBD}"/>
                  </a:ext>
                </a:extLst>
              </p:cNvPr>
              <p:cNvSpPr>
                <a:spLocks noRot="1" noChangeAspect="1" noMove="1" noResize="1" noEditPoints="1" noAdjustHandles="1" noChangeArrowheads="1" noChangeShapeType="1" noTextEdit="1"/>
              </p:cNvSpPr>
              <p:nvPr/>
            </p:nvSpPr>
            <p:spPr>
              <a:xfrm>
                <a:off x="4028757" y="4592951"/>
                <a:ext cx="420308" cy="338554"/>
              </a:xfrm>
              <a:prstGeom prst="rect">
                <a:avLst/>
              </a:prstGeom>
              <a:blipFill>
                <a:blip r:embed="rId3"/>
                <a:stretch>
                  <a:fillRect t="-7143" r="-11594" b="-28571"/>
                </a:stretch>
              </a:blipFill>
            </p:spPr>
            <p:txBody>
              <a:bodyPr/>
              <a:lstStyle/>
              <a:p>
                <a:r>
                  <a:rPr lang="en-IN">
                    <a:noFill/>
                  </a:rPr>
                  <a:t> </a:t>
                </a:r>
              </a:p>
            </p:txBody>
          </p:sp>
        </mc:Fallback>
      </mc:AlternateContent>
      <p:sp>
        <p:nvSpPr>
          <p:cNvPr id="47" name="Rectangle 46">
            <a:extLst>
              <a:ext uri="{FF2B5EF4-FFF2-40B4-BE49-F238E27FC236}">
                <a16:creationId xmlns:a16="http://schemas.microsoft.com/office/drawing/2014/main" id="{B6BFB8F3-CADC-09C6-3CE6-C664E2488D4E}"/>
              </a:ext>
            </a:extLst>
          </p:cNvPr>
          <p:cNvSpPr/>
          <p:nvPr/>
        </p:nvSpPr>
        <p:spPr>
          <a:xfrm>
            <a:off x="3660448" y="5823006"/>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(x3,y3)</a:t>
            </a:r>
          </a:p>
        </p:txBody>
      </p:sp>
      <p:cxnSp>
        <p:nvCxnSpPr>
          <p:cNvPr id="50" name="Straight Connector 49">
            <a:extLst>
              <a:ext uri="{FF2B5EF4-FFF2-40B4-BE49-F238E27FC236}">
                <a16:creationId xmlns:a16="http://schemas.microsoft.com/office/drawing/2014/main" id="{89BD2672-565F-A85C-D0A1-B43CD642F4F4}"/>
              </a:ext>
            </a:extLst>
          </p:cNvPr>
          <p:cNvCxnSpPr/>
          <p:nvPr/>
        </p:nvCxnSpPr>
        <p:spPr>
          <a:xfrm>
            <a:off x="1023746" y="2460932"/>
            <a:ext cx="0" cy="3238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19B5AC-CE44-8918-536D-9436E147C21B}"/>
              </a:ext>
            </a:extLst>
          </p:cNvPr>
          <p:cNvCxnSpPr/>
          <p:nvPr/>
        </p:nvCxnSpPr>
        <p:spPr>
          <a:xfrm>
            <a:off x="1023746" y="5699590"/>
            <a:ext cx="3165233"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EA96FDD-13AB-709C-8DE8-4A76F608731B}"/>
              </a:ext>
            </a:extLst>
          </p:cNvPr>
          <p:cNvSpPr/>
          <p:nvPr/>
        </p:nvSpPr>
        <p:spPr>
          <a:xfrm>
            <a:off x="564425" y="5787742"/>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(x1,y3)</a:t>
            </a:r>
          </a:p>
        </p:txBody>
      </p:sp>
      <p:pic>
        <p:nvPicPr>
          <p:cNvPr id="2050" name="Picture 2">
            <a:extLst>
              <a:ext uri="{FF2B5EF4-FFF2-40B4-BE49-F238E27FC236}">
                <a16:creationId xmlns:a16="http://schemas.microsoft.com/office/drawing/2014/main" id="{38A9F017-BC64-D1CD-34F2-E13AB2ED5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974" y="1810737"/>
            <a:ext cx="1300388" cy="130038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84EFA19-2781-C8DF-A299-6F1FD418E4BD}"/>
              </a:ext>
            </a:extLst>
          </p:cNvPr>
          <p:cNvCxnSpPr/>
          <p:nvPr/>
        </p:nvCxnSpPr>
        <p:spPr>
          <a:xfrm>
            <a:off x="2805362" y="2460932"/>
            <a:ext cx="337330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4F3CB69-1E01-D58A-AD9D-DBEF2CC77377}"/>
              </a:ext>
            </a:extLst>
          </p:cNvPr>
          <p:cNvSpPr/>
          <p:nvPr/>
        </p:nvSpPr>
        <p:spPr>
          <a:xfrm>
            <a:off x="3741993" y="2013035"/>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(x3,y2)</a:t>
            </a:r>
          </a:p>
        </p:txBody>
      </p:sp>
      <p:sp>
        <p:nvSpPr>
          <p:cNvPr id="15" name="Rectangle 14">
            <a:extLst>
              <a:ext uri="{FF2B5EF4-FFF2-40B4-BE49-F238E27FC236}">
                <a16:creationId xmlns:a16="http://schemas.microsoft.com/office/drawing/2014/main" id="{C193F246-92D9-4ADA-A7DD-EF54FF49A757}"/>
              </a:ext>
            </a:extLst>
          </p:cNvPr>
          <p:cNvSpPr/>
          <p:nvPr/>
        </p:nvSpPr>
        <p:spPr>
          <a:xfrm>
            <a:off x="5579575" y="1981636"/>
            <a:ext cx="1031051" cy="461665"/>
          </a:xfrm>
          <a:prstGeom prst="rect">
            <a:avLst/>
          </a:prstGeom>
          <a:noFill/>
        </p:spPr>
        <p:txBody>
          <a:bodyPr wrap="none" lIns="91440" tIns="45720" rIns="91440" bIns="45720">
            <a:spAutoFit/>
          </a:bodyPr>
          <a:lstStyle/>
          <a:p>
            <a:pPr algn="ctr"/>
            <a:r>
              <a:rPr lang="en-US" sz="2400" b="0" cap="none" spc="0">
                <a:ln w="0"/>
                <a:solidFill>
                  <a:schemeClr val="tx1"/>
                </a:solidFill>
                <a:effectLst>
                  <a:outerShdw blurRad="38100" dist="19050" dir="2700000" algn="tl" rotWithShape="0">
                    <a:schemeClr val="dk1">
                      <a:alpha val="40000"/>
                    </a:schemeClr>
                  </a:outerShdw>
                </a:effectLst>
              </a:rPr>
              <a:t>(x4,</a:t>
            </a:r>
            <a:r>
              <a:rPr lang="en-US" sz="2400" b="0" cap="none" spc="0" dirty="0">
                <a:ln w="0"/>
                <a:solidFill>
                  <a:schemeClr val="tx1"/>
                </a:solidFill>
                <a:effectLst>
                  <a:outerShdw blurRad="38100" dist="19050" dir="2700000" algn="tl" rotWithShape="0">
                    <a:schemeClr val="dk1">
                      <a:alpha val="40000"/>
                    </a:schemeClr>
                  </a:outerShdw>
                </a:effectLst>
              </a:rPr>
              <a:t>y2)</a:t>
            </a:r>
          </a:p>
        </p:txBody>
      </p:sp>
      <p:pic>
        <p:nvPicPr>
          <p:cNvPr id="7" name="Picture 6">
            <a:extLst>
              <a:ext uri="{FF2B5EF4-FFF2-40B4-BE49-F238E27FC236}">
                <a16:creationId xmlns:a16="http://schemas.microsoft.com/office/drawing/2014/main" id="{D94E4BB9-5C27-3E4D-4688-43FF9F97C7A5}"/>
              </a:ext>
            </a:extLst>
          </p:cNvPr>
          <p:cNvPicPr>
            <a:picLocks noChangeAspect="1"/>
          </p:cNvPicPr>
          <p:nvPr/>
        </p:nvPicPr>
        <p:blipFill>
          <a:blip r:embed="rId5"/>
          <a:stretch>
            <a:fillRect/>
          </a:stretch>
        </p:blipFill>
        <p:spPr>
          <a:xfrm>
            <a:off x="7059368" y="1463309"/>
            <a:ext cx="4568207" cy="4555265"/>
          </a:xfrm>
          <a:prstGeom prst="rect">
            <a:avLst/>
          </a:prstGeom>
        </p:spPr>
      </p:pic>
      <p:sp>
        <p:nvSpPr>
          <p:cNvPr id="4" name="TextBox 3">
            <a:extLst>
              <a:ext uri="{FF2B5EF4-FFF2-40B4-BE49-F238E27FC236}">
                <a16:creationId xmlns:a16="http://schemas.microsoft.com/office/drawing/2014/main" id="{630529D8-0758-8D08-87D7-6C11F0BDC399}"/>
              </a:ext>
            </a:extLst>
          </p:cNvPr>
          <p:cNvSpPr txBox="1"/>
          <p:nvPr/>
        </p:nvSpPr>
        <p:spPr>
          <a:xfrm>
            <a:off x="4495273" y="95067"/>
            <a:ext cx="4029965" cy="584775"/>
          </a:xfrm>
          <a:prstGeom prst="rect">
            <a:avLst/>
          </a:prstGeom>
          <a:noFill/>
        </p:spPr>
        <p:txBody>
          <a:bodyPr wrap="square" rtlCol="0">
            <a:spAutoFit/>
          </a:bodyPr>
          <a:lstStyle/>
          <a:p>
            <a:r>
              <a:rPr lang="en-IN" sz="3200" b="1" dirty="0"/>
              <a:t>Angle calculation:</a:t>
            </a:r>
          </a:p>
        </p:txBody>
      </p:sp>
      <p:sp>
        <p:nvSpPr>
          <p:cNvPr id="9" name="TextBox 8">
            <a:extLst>
              <a:ext uri="{FF2B5EF4-FFF2-40B4-BE49-F238E27FC236}">
                <a16:creationId xmlns:a16="http://schemas.microsoft.com/office/drawing/2014/main" id="{7F9B2E86-931D-33B2-2488-5B8D2CD81CAE}"/>
              </a:ext>
            </a:extLst>
          </p:cNvPr>
          <p:cNvSpPr txBox="1"/>
          <p:nvPr/>
        </p:nvSpPr>
        <p:spPr>
          <a:xfrm>
            <a:off x="647672" y="716618"/>
            <a:ext cx="3620390" cy="523220"/>
          </a:xfrm>
          <a:prstGeom prst="rect">
            <a:avLst/>
          </a:prstGeom>
          <a:noFill/>
        </p:spPr>
        <p:txBody>
          <a:bodyPr wrap="square" rtlCol="0">
            <a:spAutoFit/>
          </a:bodyPr>
          <a:lstStyle/>
          <a:p>
            <a:r>
              <a:rPr lang="en-IN" sz="2800" dirty="0"/>
              <a:t>For one Vehicle:</a:t>
            </a:r>
          </a:p>
        </p:txBody>
      </p:sp>
    </p:spTree>
    <p:extLst>
      <p:ext uri="{BB962C8B-B14F-4D97-AF65-F5344CB8AC3E}">
        <p14:creationId xmlns:p14="http://schemas.microsoft.com/office/powerpoint/2010/main" val="386884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EFC4560-0A68-2ABC-1820-A1DA3998CCDB}"/>
              </a:ext>
            </a:extLst>
          </p:cNvPr>
          <p:cNvGrpSpPr/>
          <p:nvPr/>
        </p:nvGrpSpPr>
        <p:grpSpPr>
          <a:xfrm>
            <a:off x="-142875" y="1557438"/>
            <a:ext cx="12019169" cy="5300562"/>
            <a:chOff x="0" y="853774"/>
            <a:chExt cx="12019169" cy="5300562"/>
          </a:xfrm>
        </p:grpSpPr>
        <p:grpSp>
          <p:nvGrpSpPr>
            <p:cNvPr id="60" name="Group 59">
              <a:extLst>
                <a:ext uri="{FF2B5EF4-FFF2-40B4-BE49-F238E27FC236}">
                  <a16:creationId xmlns:a16="http://schemas.microsoft.com/office/drawing/2014/main" id="{F9C02E7A-BD27-A660-0138-5BFE411FC320}"/>
                </a:ext>
              </a:extLst>
            </p:cNvPr>
            <p:cNvGrpSpPr/>
            <p:nvPr/>
          </p:nvGrpSpPr>
          <p:grpSpPr>
            <a:xfrm>
              <a:off x="0" y="853774"/>
              <a:ext cx="6842196" cy="5300562"/>
              <a:chOff x="50359" y="953166"/>
              <a:chExt cx="6842196" cy="5300562"/>
            </a:xfrm>
          </p:grpSpPr>
          <p:sp>
            <p:nvSpPr>
              <p:cNvPr id="3" name="Rectangle 2">
                <a:extLst>
                  <a:ext uri="{FF2B5EF4-FFF2-40B4-BE49-F238E27FC236}">
                    <a16:creationId xmlns:a16="http://schemas.microsoft.com/office/drawing/2014/main" id="{D482FDEF-C399-58B2-8EAF-559D03F1E1D5}"/>
                  </a:ext>
                </a:extLst>
              </p:cNvPr>
              <p:cNvSpPr/>
              <p:nvPr/>
            </p:nvSpPr>
            <p:spPr>
              <a:xfrm>
                <a:off x="5681439" y="5772494"/>
                <a:ext cx="103105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(x4,y4)</a:t>
                </a:r>
              </a:p>
            </p:txBody>
          </p:sp>
          <p:sp>
            <p:nvSpPr>
              <p:cNvPr id="5" name="Rectangle 4">
                <a:extLst>
                  <a:ext uri="{FF2B5EF4-FFF2-40B4-BE49-F238E27FC236}">
                    <a16:creationId xmlns:a16="http://schemas.microsoft.com/office/drawing/2014/main" id="{96698411-DAF8-C035-97E0-7F229003A542}"/>
                  </a:ext>
                </a:extLst>
              </p:cNvPr>
              <p:cNvSpPr/>
              <p:nvPr/>
            </p:nvSpPr>
            <p:spPr>
              <a:xfrm>
                <a:off x="1052101" y="1785034"/>
                <a:ext cx="1781615" cy="141101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2D197040-2F76-4B5C-50C0-9A33B15A99BA}"/>
                  </a:ext>
                </a:extLst>
              </p:cNvPr>
              <p:cNvSpPr/>
              <p:nvPr/>
            </p:nvSpPr>
            <p:spPr>
              <a:xfrm>
                <a:off x="2805362" y="2082940"/>
                <a:ext cx="1031051"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(x2,y2)</a:t>
                </a:r>
              </a:p>
            </p:txBody>
          </p:sp>
          <p:cxnSp>
            <p:nvCxnSpPr>
              <p:cNvPr id="7" name="Straight Connector 6">
                <a:extLst>
                  <a:ext uri="{FF2B5EF4-FFF2-40B4-BE49-F238E27FC236}">
                    <a16:creationId xmlns:a16="http://schemas.microsoft.com/office/drawing/2014/main" id="{320EDC27-8B14-5849-D875-A392956930B4}"/>
                  </a:ext>
                </a:extLst>
              </p:cNvPr>
              <p:cNvCxnSpPr>
                <a:cxnSpLocks/>
              </p:cNvCxnSpPr>
              <p:nvPr/>
            </p:nvCxnSpPr>
            <p:spPr>
              <a:xfrm>
                <a:off x="4201984" y="5684726"/>
                <a:ext cx="197980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5A51AB4-5888-615B-C12A-7F56EBFE6941}"/>
                  </a:ext>
                </a:extLst>
              </p:cNvPr>
              <p:cNvCxnSpPr>
                <a:cxnSpLocks/>
              </p:cNvCxnSpPr>
              <p:nvPr/>
            </p:nvCxnSpPr>
            <p:spPr>
              <a:xfrm>
                <a:off x="2805362" y="2445684"/>
                <a:ext cx="1396622" cy="3239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AEB6A5-2995-5191-E251-6D56B079DAA1}"/>
                  </a:ext>
                </a:extLst>
              </p:cNvPr>
              <p:cNvCxnSpPr>
                <a:cxnSpLocks/>
              </p:cNvCxnSpPr>
              <p:nvPr/>
            </p:nvCxnSpPr>
            <p:spPr>
              <a:xfrm>
                <a:off x="1023746" y="2357384"/>
                <a:ext cx="3178238" cy="3327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76B5C4-3ABB-D102-1FD7-D2D2F7F1BC57}"/>
                  </a:ext>
                </a:extLst>
              </p:cNvPr>
              <p:cNvCxnSpPr>
                <a:cxnSpLocks/>
              </p:cNvCxnSpPr>
              <p:nvPr/>
            </p:nvCxnSpPr>
            <p:spPr>
              <a:xfrm>
                <a:off x="1023746" y="2445684"/>
                <a:ext cx="5158040" cy="3239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484F3D-D2C0-6911-4CB9-E54CB4873EC5}"/>
                  </a:ext>
                </a:extLst>
              </p:cNvPr>
              <p:cNvCxnSpPr>
                <a:cxnSpLocks/>
              </p:cNvCxnSpPr>
              <p:nvPr/>
            </p:nvCxnSpPr>
            <p:spPr>
              <a:xfrm>
                <a:off x="2805362" y="2445684"/>
                <a:ext cx="3376424" cy="3239042"/>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6B1B4F5E-D513-94C7-80D0-AA8478122410}"/>
                  </a:ext>
                </a:extLst>
              </p:cNvPr>
              <p:cNvSpPr/>
              <p:nvPr/>
            </p:nvSpPr>
            <p:spPr>
              <a:xfrm flipH="1">
                <a:off x="5759370" y="5468436"/>
                <a:ext cx="187363" cy="33932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Arc 12">
                <a:extLst>
                  <a:ext uri="{FF2B5EF4-FFF2-40B4-BE49-F238E27FC236}">
                    <a16:creationId xmlns:a16="http://schemas.microsoft.com/office/drawing/2014/main" id="{D146B9CF-595B-557C-E553-EEAEE4956496}"/>
                  </a:ext>
                </a:extLst>
              </p:cNvPr>
              <p:cNvSpPr/>
              <p:nvPr/>
            </p:nvSpPr>
            <p:spPr>
              <a:xfrm flipH="1">
                <a:off x="5665690" y="5288275"/>
                <a:ext cx="187363" cy="1801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a:extLst>
                  <a:ext uri="{FF2B5EF4-FFF2-40B4-BE49-F238E27FC236}">
                    <a16:creationId xmlns:a16="http://schemas.microsoft.com/office/drawing/2014/main" id="{5A9EFAF5-44DF-89A0-44D4-8065BDD29F8C}"/>
                  </a:ext>
                </a:extLst>
              </p:cNvPr>
              <p:cNvSpPr/>
              <p:nvPr/>
            </p:nvSpPr>
            <p:spPr>
              <a:xfrm flipH="1">
                <a:off x="3920940" y="5288275"/>
                <a:ext cx="187363" cy="1801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0B4AC02B-517F-160E-4940-9FF6838DE387}"/>
                  </a:ext>
                </a:extLst>
              </p:cNvPr>
              <p:cNvSpPr/>
              <p:nvPr/>
            </p:nvSpPr>
            <p:spPr>
              <a:xfrm flipH="1">
                <a:off x="3920940" y="5515065"/>
                <a:ext cx="187363" cy="33932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15">
                <a:extLst>
                  <a:ext uri="{FF2B5EF4-FFF2-40B4-BE49-F238E27FC236}">
                    <a16:creationId xmlns:a16="http://schemas.microsoft.com/office/drawing/2014/main" id="{61E51636-F7F7-74A6-EED7-1ECF55620341}"/>
                  </a:ext>
                </a:extLst>
              </p:cNvPr>
              <p:cNvSpPr/>
              <p:nvPr/>
            </p:nvSpPr>
            <p:spPr>
              <a:xfrm>
                <a:off x="4840631" y="5288275"/>
                <a:ext cx="840808"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a:t>
                </a:r>
              </a:p>
            </p:txBody>
          </p:sp>
          <p:sp>
            <p:nvSpPr>
              <p:cNvPr id="17" name="Rectangle 16">
                <a:extLst>
                  <a:ext uri="{FF2B5EF4-FFF2-40B4-BE49-F238E27FC236}">
                    <a16:creationId xmlns:a16="http://schemas.microsoft.com/office/drawing/2014/main" id="{CC08A029-D4D9-695F-BFEE-6A229230465F}"/>
                  </a:ext>
                </a:extLst>
              </p:cNvPr>
              <p:cNvSpPr/>
              <p:nvPr/>
            </p:nvSpPr>
            <p:spPr>
              <a:xfrm>
                <a:off x="3078528" y="5345788"/>
                <a:ext cx="840808"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p:txBody>
          </p:sp>
          <p:sp>
            <p:nvSpPr>
              <p:cNvPr id="18" name="Rectangle 17">
                <a:extLst>
                  <a:ext uri="{FF2B5EF4-FFF2-40B4-BE49-F238E27FC236}">
                    <a16:creationId xmlns:a16="http://schemas.microsoft.com/office/drawing/2014/main" id="{7548D787-1CAD-AD57-CCBC-3FCD606923FA}"/>
                  </a:ext>
                </a:extLst>
              </p:cNvPr>
              <p:cNvSpPr/>
              <p:nvPr/>
            </p:nvSpPr>
            <p:spPr>
              <a:xfrm>
                <a:off x="5104322" y="4902707"/>
                <a:ext cx="840808"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8D37479F-3E28-ADAE-39CE-0479518A780C}"/>
                  </a:ext>
                </a:extLst>
              </p:cNvPr>
              <p:cNvSpPr/>
              <p:nvPr/>
            </p:nvSpPr>
            <p:spPr>
              <a:xfrm>
                <a:off x="3335166" y="4870012"/>
                <a:ext cx="840808"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∅4</a:t>
                </a:r>
              </a:p>
            </p:txBody>
          </p:sp>
          <p:cxnSp>
            <p:nvCxnSpPr>
              <p:cNvPr id="20" name="Straight Connector 19">
                <a:extLst>
                  <a:ext uri="{FF2B5EF4-FFF2-40B4-BE49-F238E27FC236}">
                    <a16:creationId xmlns:a16="http://schemas.microsoft.com/office/drawing/2014/main" id="{3FC0A066-0CA7-7559-73B5-80B1437A85D1}"/>
                  </a:ext>
                </a:extLst>
              </p:cNvPr>
              <p:cNvCxnSpPr>
                <a:cxnSpLocks/>
              </p:cNvCxnSpPr>
              <p:nvPr/>
            </p:nvCxnSpPr>
            <p:spPr>
              <a:xfrm flipV="1">
                <a:off x="4175974" y="2401534"/>
                <a:ext cx="29817" cy="3282808"/>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B55C6A-DEA9-4647-5FA5-2779C6B8C7D3}"/>
                  </a:ext>
                </a:extLst>
              </p:cNvPr>
              <p:cNvCxnSpPr>
                <a:cxnSpLocks/>
              </p:cNvCxnSpPr>
              <p:nvPr/>
            </p:nvCxnSpPr>
            <p:spPr>
              <a:xfrm flipV="1">
                <a:off x="6155777" y="1650663"/>
                <a:ext cx="0" cy="4033679"/>
              </a:xfrm>
              <a:prstGeom prst="line">
                <a:avLst/>
              </a:prstGeom>
              <a:ln w="28575">
                <a:prstDash val="lgDashDot"/>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141B6E-6965-3B10-423A-AADE5C2F45F4}"/>
                  </a:ext>
                </a:extLst>
              </p:cNvPr>
              <p:cNvPicPr>
                <a:picLocks noChangeAspect="1"/>
              </p:cNvPicPr>
              <p:nvPr/>
            </p:nvPicPr>
            <p:blipFill>
              <a:blip r:embed="rId2"/>
              <a:stretch>
                <a:fillRect/>
              </a:stretch>
            </p:blipFill>
            <p:spPr>
              <a:xfrm>
                <a:off x="5930985" y="5169019"/>
                <a:ext cx="164116" cy="311821"/>
              </a:xfrm>
              <a:prstGeom prst="rect">
                <a:avLst/>
              </a:prstGeom>
            </p:spPr>
          </p:pic>
          <p:pic>
            <p:nvPicPr>
              <p:cNvPr id="23" name="Picture 22">
                <a:extLst>
                  <a:ext uri="{FF2B5EF4-FFF2-40B4-BE49-F238E27FC236}">
                    <a16:creationId xmlns:a16="http://schemas.microsoft.com/office/drawing/2014/main" id="{6183A286-E57B-9187-BD32-7446C39217D8}"/>
                  </a:ext>
                </a:extLst>
              </p:cNvPr>
              <p:cNvPicPr>
                <a:picLocks noChangeAspect="1"/>
              </p:cNvPicPr>
              <p:nvPr/>
            </p:nvPicPr>
            <p:blipFill>
              <a:blip r:embed="rId2"/>
              <a:stretch>
                <a:fillRect/>
              </a:stretch>
            </p:blipFill>
            <p:spPr>
              <a:xfrm>
                <a:off x="4080817" y="5130601"/>
                <a:ext cx="95250" cy="180975"/>
              </a:xfrm>
              <a:prstGeom prst="rect">
                <a:avLst/>
              </a:prstGeom>
            </p:spPr>
          </p:pic>
          <p:sp>
            <p:nvSpPr>
              <p:cNvPr id="24" name="Rectangle 23">
                <a:extLst>
                  <a:ext uri="{FF2B5EF4-FFF2-40B4-BE49-F238E27FC236}">
                    <a16:creationId xmlns:a16="http://schemas.microsoft.com/office/drawing/2014/main" id="{E8E545CA-1D4F-20DB-8C9A-E105B2686949}"/>
                  </a:ext>
                </a:extLst>
              </p:cNvPr>
              <p:cNvSpPr/>
              <p:nvPr/>
            </p:nvSpPr>
            <p:spPr>
              <a:xfrm>
                <a:off x="5344274" y="4583722"/>
                <a:ext cx="834396"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a:t>
                </a:r>
              </a:p>
            </p:txBody>
          </p:sp>
          <p:sp>
            <p:nvSpPr>
              <p:cNvPr id="25" name="Rectangle 24">
                <a:extLst>
                  <a:ext uri="{FF2B5EF4-FFF2-40B4-BE49-F238E27FC236}">
                    <a16:creationId xmlns:a16="http://schemas.microsoft.com/office/drawing/2014/main" id="{A6312C92-E748-01BC-B2F6-8A6C7308DD53}"/>
                  </a:ext>
                </a:extLst>
              </p:cNvPr>
              <p:cNvSpPr/>
              <p:nvPr/>
            </p:nvSpPr>
            <p:spPr>
              <a:xfrm>
                <a:off x="3819033" y="4577704"/>
                <a:ext cx="844014"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∅b</a:t>
                </a:r>
              </a:p>
            </p:txBody>
          </p:sp>
          <p:sp>
            <p:nvSpPr>
              <p:cNvPr id="26" name="Rectangle 25">
                <a:extLst>
                  <a:ext uri="{FF2B5EF4-FFF2-40B4-BE49-F238E27FC236}">
                    <a16:creationId xmlns:a16="http://schemas.microsoft.com/office/drawing/2014/main" id="{2E4971FC-06E2-75C5-86BB-14462F10C382}"/>
                  </a:ext>
                </a:extLst>
              </p:cNvPr>
              <p:cNvSpPr/>
              <p:nvPr/>
            </p:nvSpPr>
            <p:spPr>
              <a:xfrm>
                <a:off x="4006995" y="5792063"/>
                <a:ext cx="1031051"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(x3,y3)</a:t>
                </a:r>
              </a:p>
            </p:txBody>
          </p:sp>
          <p:cxnSp>
            <p:nvCxnSpPr>
              <p:cNvPr id="27" name="Straight Connector 26">
                <a:extLst>
                  <a:ext uri="{FF2B5EF4-FFF2-40B4-BE49-F238E27FC236}">
                    <a16:creationId xmlns:a16="http://schemas.microsoft.com/office/drawing/2014/main" id="{69D3D6DB-96D1-FAF1-2737-FD073C63A1A2}"/>
                  </a:ext>
                </a:extLst>
              </p:cNvPr>
              <p:cNvCxnSpPr>
                <a:cxnSpLocks/>
              </p:cNvCxnSpPr>
              <p:nvPr/>
            </p:nvCxnSpPr>
            <p:spPr>
              <a:xfrm>
                <a:off x="1023746" y="2445684"/>
                <a:ext cx="0" cy="3238658"/>
              </a:xfrm>
              <a:prstGeom prst="line">
                <a:avLst/>
              </a:prstGeom>
              <a:ln w="28575">
                <a:prstDash val="lgDashDot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E873A4-453F-EF42-21A3-17F24E7DEEFB}"/>
                  </a:ext>
                </a:extLst>
              </p:cNvPr>
              <p:cNvCxnSpPr>
                <a:cxnSpLocks/>
              </p:cNvCxnSpPr>
              <p:nvPr/>
            </p:nvCxnSpPr>
            <p:spPr>
              <a:xfrm>
                <a:off x="1023746" y="5684342"/>
                <a:ext cx="316523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DDA9B9E-8A39-7EFB-86DA-FE49094C1E0C}"/>
                  </a:ext>
                </a:extLst>
              </p:cNvPr>
              <p:cNvSpPr/>
              <p:nvPr/>
            </p:nvSpPr>
            <p:spPr>
              <a:xfrm>
                <a:off x="564425" y="5772494"/>
                <a:ext cx="1031051"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(x1,y3)</a:t>
                </a:r>
              </a:p>
            </p:txBody>
          </p:sp>
          <p:sp>
            <p:nvSpPr>
              <p:cNvPr id="30" name="Rectangle 29">
                <a:extLst>
                  <a:ext uri="{FF2B5EF4-FFF2-40B4-BE49-F238E27FC236}">
                    <a16:creationId xmlns:a16="http://schemas.microsoft.com/office/drawing/2014/main" id="{D1DC8203-AAA0-B8AB-4EFD-0CE2FB1D9498}"/>
                  </a:ext>
                </a:extLst>
              </p:cNvPr>
              <p:cNvSpPr/>
              <p:nvPr/>
            </p:nvSpPr>
            <p:spPr>
              <a:xfrm>
                <a:off x="3966645" y="953166"/>
                <a:ext cx="1781615" cy="141101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Rectangle 31">
                <a:extLst>
                  <a:ext uri="{FF2B5EF4-FFF2-40B4-BE49-F238E27FC236}">
                    <a16:creationId xmlns:a16="http://schemas.microsoft.com/office/drawing/2014/main" id="{3029B95A-B563-F174-C52A-283BA77F618F}"/>
                  </a:ext>
                </a:extLst>
              </p:cNvPr>
              <p:cNvSpPr/>
              <p:nvPr/>
            </p:nvSpPr>
            <p:spPr>
              <a:xfrm>
                <a:off x="50359" y="2170702"/>
                <a:ext cx="102464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(x1,y1)</a:t>
                </a:r>
              </a:p>
            </p:txBody>
          </p:sp>
          <p:sp>
            <p:nvSpPr>
              <p:cNvPr id="33" name="Rectangle 32">
                <a:extLst>
                  <a:ext uri="{FF2B5EF4-FFF2-40B4-BE49-F238E27FC236}">
                    <a16:creationId xmlns:a16="http://schemas.microsoft.com/office/drawing/2014/main" id="{F040807E-FD3C-69F0-106E-8310D9E540CB}"/>
                  </a:ext>
                </a:extLst>
              </p:cNvPr>
              <p:cNvSpPr/>
              <p:nvPr/>
            </p:nvSpPr>
            <p:spPr>
              <a:xfrm>
                <a:off x="2794386" y="1173274"/>
                <a:ext cx="1286431"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(x1’,y1’)</a:t>
                </a:r>
              </a:p>
            </p:txBody>
          </p:sp>
          <p:sp>
            <p:nvSpPr>
              <p:cNvPr id="34" name="Rectangle 33">
                <a:extLst>
                  <a:ext uri="{FF2B5EF4-FFF2-40B4-BE49-F238E27FC236}">
                    <a16:creationId xmlns:a16="http://schemas.microsoft.com/office/drawing/2014/main" id="{513F10EB-4BD8-175B-7DD2-FA0C7698441A}"/>
                  </a:ext>
                </a:extLst>
              </p:cNvPr>
              <p:cNvSpPr/>
              <p:nvPr/>
            </p:nvSpPr>
            <p:spPr>
              <a:xfrm>
                <a:off x="5739766" y="1188998"/>
                <a:ext cx="1152789"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(x2’,y2’)</a:t>
                </a:r>
              </a:p>
            </p:txBody>
          </p:sp>
          <p:cxnSp>
            <p:nvCxnSpPr>
              <p:cNvPr id="36" name="Straight Connector 35">
                <a:extLst>
                  <a:ext uri="{FF2B5EF4-FFF2-40B4-BE49-F238E27FC236}">
                    <a16:creationId xmlns:a16="http://schemas.microsoft.com/office/drawing/2014/main" id="{1786C9A3-737C-03F6-0EAF-527A00EB4A27}"/>
                  </a:ext>
                </a:extLst>
              </p:cNvPr>
              <p:cNvCxnSpPr>
                <a:cxnSpLocks/>
              </p:cNvCxnSpPr>
              <p:nvPr/>
            </p:nvCxnSpPr>
            <p:spPr>
              <a:xfrm flipV="1">
                <a:off x="5681439" y="1611999"/>
                <a:ext cx="462278" cy="19786"/>
              </a:xfrm>
              <a:prstGeom prst="line">
                <a:avLst/>
              </a:prstGeom>
              <a:ln w="28575">
                <a:prstDash val="lgDash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825160-B9B3-D997-941B-DDB540967991}"/>
                  </a:ext>
                </a:extLst>
              </p:cNvPr>
              <p:cNvCxnSpPr>
                <a:cxnSpLocks/>
              </p:cNvCxnSpPr>
              <p:nvPr/>
            </p:nvCxnSpPr>
            <p:spPr>
              <a:xfrm>
                <a:off x="5681439" y="1650663"/>
                <a:ext cx="474338" cy="397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E25BB5-7EF8-4F37-11B0-A110F1248AE4}"/>
                  </a:ext>
                </a:extLst>
              </p:cNvPr>
              <p:cNvCxnSpPr/>
              <p:nvPr/>
            </p:nvCxnSpPr>
            <p:spPr>
              <a:xfrm>
                <a:off x="3972199" y="1650663"/>
                <a:ext cx="2120806" cy="3976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CFED7-1D79-4E42-7EF7-5C7F058773C4}"/>
                  </a:ext>
                </a:extLst>
              </p:cNvPr>
              <p:cNvCxnSpPr>
                <a:cxnSpLocks/>
              </p:cNvCxnSpPr>
              <p:nvPr/>
            </p:nvCxnSpPr>
            <p:spPr>
              <a:xfrm flipV="1">
                <a:off x="3972199" y="1630017"/>
                <a:ext cx="13392" cy="4054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7A8470-5D61-8122-233A-CF4FD4B9B7E9}"/>
                  </a:ext>
                </a:extLst>
              </p:cNvPr>
              <p:cNvCxnSpPr>
                <a:cxnSpLocks/>
              </p:cNvCxnSpPr>
              <p:nvPr/>
            </p:nvCxnSpPr>
            <p:spPr>
              <a:xfrm flipV="1">
                <a:off x="2794386" y="2428045"/>
                <a:ext cx="1394593" cy="17639"/>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1CABC82-666A-B7C7-13B1-5E65349247F7}"/>
                  </a:ext>
                </a:extLst>
              </p:cNvPr>
              <p:cNvSpPr/>
              <p:nvPr/>
            </p:nvSpPr>
            <p:spPr>
              <a:xfrm>
                <a:off x="6162175" y="1630017"/>
                <a:ext cx="32573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F</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F90383FB-219B-F4D9-E416-0D56FB989FF5}"/>
                  </a:ext>
                </a:extLst>
              </p:cNvPr>
              <p:cNvSpPr/>
              <p:nvPr/>
            </p:nvSpPr>
            <p:spPr>
              <a:xfrm>
                <a:off x="6178670" y="5406896"/>
                <a:ext cx="378630"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G</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643FC4D2-2872-60A4-AA9B-633BEA9D6740}"/>
                  </a:ext>
                </a:extLst>
              </p:cNvPr>
              <p:cNvSpPr/>
              <p:nvPr/>
            </p:nvSpPr>
            <p:spPr>
              <a:xfrm>
                <a:off x="3651601" y="1624214"/>
                <a:ext cx="33534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a:t>
                </a:r>
              </a:p>
            </p:txBody>
          </p:sp>
          <p:sp>
            <p:nvSpPr>
              <p:cNvPr id="55" name="Rectangle 54">
                <a:extLst>
                  <a:ext uri="{FF2B5EF4-FFF2-40B4-BE49-F238E27FC236}">
                    <a16:creationId xmlns:a16="http://schemas.microsoft.com/office/drawing/2014/main" id="{015917BF-788E-34A5-7940-3C73EDE0371D}"/>
                  </a:ext>
                </a:extLst>
              </p:cNvPr>
              <p:cNvSpPr/>
              <p:nvPr/>
            </p:nvSpPr>
            <p:spPr>
              <a:xfrm>
                <a:off x="3783684" y="5590731"/>
                <a:ext cx="37702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H</a:t>
                </a:r>
              </a:p>
            </p:txBody>
          </p:sp>
          <p:sp>
            <p:nvSpPr>
              <p:cNvPr id="58" name="Rectangle 57">
                <a:extLst>
                  <a:ext uri="{FF2B5EF4-FFF2-40B4-BE49-F238E27FC236}">
                    <a16:creationId xmlns:a16="http://schemas.microsoft.com/office/drawing/2014/main" id="{061668B3-53BE-8056-BFA6-413643937ECE}"/>
                  </a:ext>
                </a:extLst>
              </p:cNvPr>
              <p:cNvSpPr/>
              <p:nvPr/>
            </p:nvSpPr>
            <p:spPr>
              <a:xfrm>
                <a:off x="5705648" y="1642844"/>
                <a:ext cx="41229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a:t>
                </a:r>
              </a:p>
            </p:txBody>
          </p:sp>
          <p:sp>
            <p:nvSpPr>
              <p:cNvPr id="59" name="Rectangle 58">
                <a:extLst>
                  <a:ext uri="{FF2B5EF4-FFF2-40B4-BE49-F238E27FC236}">
                    <a16:creationId xmlns:a16="http://schemas.microsoft.com/office/drawing/2014/main" id="{EF9DE9CF-9B50-6FD1-6CB2-C64293C763F3}"/>
                  </a:ext>
                </a:extLst>
              </p:cNvPr>
              <p:cNvSpPr/>
              <p:nvPr/>
            </p:nvSpPr>
            <p:spPr>
              <a:xfrm>
                <a:off x="4216148" y="5249993"/>
                <a:ext cx="34817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a:t>
                </a:r>
              </a:p>
            </p:txBody>
          </p:sp>
          <p:pic>
            <p:nvPicPr>
              <p:cNvPr id="1026" name="Picture 2">
                <a:extLst>
                  <a:ext uri="{FF2B5EF4-FFF2-40B4-BE49-F238E27FC236}">
                    <a16:creationId xmlns:a16="http://schemas.microsoft.com/office/drawing/2014/main" id="{97E7F8D3-DADF-E5E4-F8EA-935A3ECE5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238" y="1840070"/>
                <a:ext cx="1440103" cy="12600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DFA737-E5B6-BF1E-6D8F-AB3FB2FB1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826" y="970644"/>
                <a:ext cx="1560895" cy="134938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66F507C7-CAE4-D9BB-89C6-1F7F9DF7F504}"/>
                </a:ext>
              </a:extLst>
            </p:cNvPr>
            <p:cNvPicPr>
              <a:picLocks noChangeAspect="1"/>
            </p:cNvPicPr>
            <p:nvPr/>
          </p:nvPicPr>
          <p:blipFill>
            <a:blip r:embed="rId4"/>
            <a:stretch>
              <a:fillRect/>
            </a:stretch>
          </p:blipFill>
          <p:spPr>
            <a:xfrm>
              <a:off x="6182686" y="2076094"/>
              <a:ext cx="3077520" cy="3231409"/>
            </a:xfrm>
            <a:prstGeom prst="rect">
              <a:avLst/>
            </a:prstGeom>
          </p:spPr>
        </p:pic>
        <p:pic>
          <p:nvPicPr>
            <p:cNvPr id="43" name="Picture 42">
              <a:extLst>
                <a:ext uri="{FF2B5EF4-FFF2-40B4-BE49-F238E27FC236}">
                  <a16:creationId xmlns:a16="http://schemas.microsoft.com/office/drawing/2014/main" id="{D2BB2D9E-A3DB-E245-3B3B-C25674E5785B}"/>
                </a:ext>
              </a:extLst>
            </p:cNvPr>
            <p:cNvPicPr>
              <a:picLocks noChangeAspect="1"/>
            </p:cNvPicPr>
            <p:nvPr/>
          </p:nvPicPr>
          <p:blipFill>
            <a:blip r:embed="rId5"/>
            <a:stretch>
              <a:fillRect/>
            </a:stretch>
          </p:blipFill>
          <p:spPr>
            <a:xfrm>
              <a:off x="9021453" y="1487276"/>
              <a:ext cx="2997716" cy="4465728"/>
            </a:xfrm>
            <a:prstGeom prst="rect">
              <a:avLst/>
            </a:prstGeom>
          </p:spPr>
        </p:pic>
      </p:grpSp>
      <p:sp>
        <p:nvSpPr>
          <p:cNvPr id="2" name="TextBox 1">
            <a:extLst>
              <a:ext uri="{FF2B5EF4-FFF2-40B4-BE49-F238E27FC236}">
                <a16:creationId xmlns:a16="http://schemas.microsoft.com/office/drawing/2014/main" id="{F566C0F6-EFB0-1031-1330-727C701C20F3}"/>
              </a:ext>
            </a:extLst>
          </p:cNvPr>
          <p:cNvSpPr txBox="1"/>
          <p:nvPr/>
        </p:nvSpPr>
        <p:spPr>
          <a:xfrm>
            <a:off x="335432" y="123907"/>
            <a:ext cx="4000500" cy="1077218"/>
          </a:xfrm>
          <a:prstGeom prst="rect">
            <a:avLst/>
          </a:prstGeom>
          <a:noFill/>
        </p:spPr>
        <p:txBody>
          <a:bodyPr wrap="square" rtlCol="0">
            <a:spAutoFit/>
          </a:bodyPr>
          <a:lstStyle/>
          <a:p>
            <a:r>
              <a:rPr lang="en-IN" sz="3200" dirty="0"/>
              <a:t>For more than one vehicle:</a:t>
            </a:r>
          </a:p>
        </p:txBody>
      </p:sp>
    </p:spTree>
    <p:extLst>
      <p:ext uri="{BB962C8B-B14F-4D97-AF65-F5344CB8AC3E}">
        <p14:creationId xmlns:p14="http://schemas.microsoft.com/office/powerpoint/2010/main" val="224559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D607-5E34-8F9B-4DA6-B4D26D295E15}"/>
              </a:ext>
            </a:extLst>
          </p:cNvPr>
          <p:cNvSpPr>
            <a:spLocks noGrp="1"/>
          </p:cNvSpPr>
          <p:nvPr>
            <p:ph type="title"/>
          </p:nvPr>
        </p:nvSpPr>
        <p:spPr/>
        <p:txBody>
          <a:bodyPr/>
          <a:lstStyle/>
          <a:p>
            <a:r>
              <a:rPr lang="en-IN" dirty="0"/>
              <a:t>Flow chart:</a:t>
            </a:r>
          </a:p>
        </p:txBody>
      </p:sp>
      <p:pic>
        <p:nvPicPr>
          <p:cNvPr id="5" name="Content Placeholder 4">
            <a:extLst>
              <a:ext uri="{FF2B5EF4-FFF2-40B4-BE49-F238E27FC236}">
                <a16:creationId xmlns:a16="http://schemas.microsoft.com/office/drawing/2014/main" id="{DBA490D2-C844-F070-E0BD-E2FB0D885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1449"/>
            <a:ext cx="10640627" cy="4685514"/>
          </a:xfrm>
        </p:spPr>
      </p:pic>
    </p:spTree>
    <p:extLst>
      <p:ext uri="{BB962C8B-B14F-4D97-AF65-F5344CB8AC3E}">
        <p14:creationId xmlns:p14="http://schemas.microsoft.com/office/powerpoint/2010/main" val="323896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19025A-E2FB-B2BE-92F2-F6882C30F237}"/>
              </a:ext>
            </a:extLst>
          </p:cNvPr>
          <p:cNvSpPr/>
          <p:nvPr/>
        </p:nvSpPr>
        <p:spPr>
          <a:xfrm>
            <a:off x="366844" y="194318"/>
            <a:ext cx="3049809"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Contents :</a:t>
            </a:r>
          </a:p>
        </p:txBody>
      </p:sp>
      <p:sp>
        <p:nvSpPr>
          <p:cNvPr id="3" name="Rectangle 2">
            <a:extLst>
              <a:ext uri="{FF2B5EF4-FFF2-40B4-BE49-F238E27FC236}">
                <a16:creationId xmlns:a16="http://schemas.microsoft.com/office/drawing/2014/main" id="{BB32BC33-E49E-F0C0-1B24-AA7A57B04467}"/>
              </a:ext>
            </a:extLst>
          </p:cNvPr>
          <p:cNvSpPr/>
          <p:nvPr/>
        </p:nvSpPr>
        <p:spPr>
          <a:xfrm>
            <a:off x="366844" y="1341535"/>
            <a:ext cx="4735912" cy="3539430"/>
          </a:xfrm>
          <a:prstGeom prst="rect">
            <a:avLst/>
          </a:prstGeom>
          <a:noFill/>
        </p:spPr>
        <p:txBody>
          <a:bodyPr wrap="none" lIns="91440" tIns="45720" rIns="91440" bIns="45720">
            <a:spAutoFit/>
          </a:bodyPr>
          <a:lstStyle/>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Introduction</a:t>
            </a:r>
          </a:p>
          <a:p>
            <a:pPr marL="685800" indent="-6858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Literature survey</a:t>
            </a:r>
          </a:p>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Need statement</a:t>
            </a:r>
          </a:p>
          <a:p>
            <a:pPr marL="685800" indent="-6858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Problem statement</a:t>
            </a:r>
          </a:p>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Functional block diagram</a:t>
            </a:r>
          </a:p>
          <a:p>
            <a:pPr marL="685800" indent="-6858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Data sets/Data Acquisition</a:t>
            </a:r>
          </a:p>
          <a:p>
            <a:pPr marL="685800" indent="-6858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Flowchart</a:t>
            </a:r>
          </a:p>
          <a:p>
            <a:pPr marL="685800" indent="-6858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Result</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7610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DF59-4DD2-143D-0781-B6772D59231D}"/>
              </a:ext>
            </a:extLst>
          </p:cNvPr>
          <p:cNvSpPr>
            <a:spLocks noGrp="1"/>
          </p:cNvSpPr>
          <p:nvPr>
            <p:ph type="ctrTitle"/>
          </p:nvPr>
        </p:nvSpPr>
        <p:spPr>
          <a:xfrm>
            <a:off x="1524000" y="301841"/>
            <a:ext cx="9144000" cy="878889"/>
          </a:xfrm>
        </p:spPr>
        <p:txBody>
          <a:bodyPr>
            <a:normAutofit fontScale="90000"/>
          </a:bodyPr>
          <a:lstStyle/>
          <a:p>
            <a:r>
              <a:rPr lang="en-IN" dirty="0"/>
              <a:t>Implementation Details</a:t>
            </a:r>
          </a:p>
        </p:txBody>
      </p:sp>
      <p:sp>
        <p:nvSpPr>
          <p:cNvPr id="3" name="Subtitle 2">
            <a:extLst>
              <a:ext uri="{FF2B5EF4-FFF2-40B4-BE49-F238E27FC236}">
                <a16:creationId xmlns:a16="http://schemas.microsoft.com/office/drawing/2014/main" id="{0CC678FC-571E-B22B-4C9D-A7DB76ABD847}"/>
              </a:ext>
            </a:extLst>
          </p:cNvPr>
          <p:cNvSpPr>
            <a:spLocks noGrp="1"/>
          </p:cNvSpPr>
          <p:nvPr>
            <p:ph type="subTitle" idx="1"/>
          </p:nvPr>
        </p:nvSpPr>
        <p:spPr>
          <a:xfrm>
            <a:off x="1524000" y="1562470"/>
            <a:ext cx="9144000" cy="3695330"/>
          </a:xfrm>
        </p:spPr>
        <p:txBody>
          <a:bodyPr/>
          <a:lstStyle/>
          <a:p>
            <a:endParaRPr lang="en-IN" dirty="0"/>
          </a:p>
        </p:txBody>
      </p:sp>
      <p:pic>
        <p:nvPicPr>
          <p:cNvPr id="4" name="Picture 3">
            <a:extLst>
              <a:ext uri="{FF2B5EF4-FFF2-40B4-BE49-F238E27FC236}">
                <a16:creationId xmlns:a16="http://schemas.microsoft.com/office/drawing/2014/main" id="{5A3B0E73-F616-EE0E-0843-F56084CA6749}"/>
              </a:ext>
            </a:extLst>
          </p:cNvPr>
          <p:cNvPicPr>
            <a:picLocks noChangeAspect="1"/>
          </p:cNvPicPr>
          <p:nvPr/>
        </p:nvPicPr>
        <p:blipFill>
          <a:blip r:embed="rId2"/>
          <a:stretch>
            <a:fillRect/>
          </a:stretch>
        </p:blipFill>
        <p:spPr>
          <a:xfrm>
            <a:off x="381740" y="1109709"/>
            <a:ext cx="11265763" cy="5526350"/>
          </a:xfrm>
          <a:prstGeom prst="rect">
            <a:avLst/>
          </a:prstGeom>
        </p:spPr>
      </p:pic>
    </p:spTree>
    <p:extLst>
      <p:ext uri="{BB962C8B-B14F-4D97-AF65-F5344CB8AC3E}">
        <p14:creationId xmlns:p14="http://schemas.microsoft.com/office/powerpoint/2010/main" val="223689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A8632-F473-41FF-FE2B-8371FE060935}"/>
              </a:ext>
            </a:extLst>
          </p:cNvPr>
          <p:cNvSpPr>
            <a:spLocks noGrp="1"/>
          </p:cNvSpPr>
          <p:nvPr>
            <p:ph type="title"/>
          </p:nvPr>
        </p:nvSpPr>
        <p:spPr>
          <a:xfrm>
            <a:off x="497150" y="168677"/>
            <a:ext cx="10856650" cy="694120"/>
          </a:xfrm>
        </p:spPr>
        <p:txBody>
          <a:bodyPr>
            <a:normAutofit fontScale="90000"/>
          </a:bodyPr>
          <a:lstStyle/>
          <a:p>
            <a:r>
              <a:rPr lang="en-IN" dirty="0"/>
              <a:t>Model evaluation:</a:t>
            </a:r>
          </a:p>
        </p:txBody>
      </p:sp>
      <p:sp>
        <p:nvSpPr>
          <p:cNvPr id="3" name="Content Placeholder 2">
            <a:extLst>
              <a:ext uri="{FF2B5EF4-FFF2-40B4-BE49-F238E27FC236}">
                <a16:creationId xmlns:a16="http://schemas.microsoft.com/office/drawing/2014/main" id="{59B8E963-480E-36F0-65EE-7E9CE894D94F}"/>
              </a:ext>
            </a:extLst>
          </p:cNvPr>
          <p:cNvSpPr>
            <a:spLocks noGrp="1"/>
          </p:cNvSpPr>
          <p:nvPr>
            <p:ph idx="1"/>
          </p:nvPr>
        </p:nvSpPr>
        <p:spPr>
          <a:xfrm>
            <a:off x="838200" y="1127464"/>
            <a:ext cx="10515600" cy="5049499"/>
          </a:xfrm>
        </p:spPr>
        <p:txBody>
          <a:bodyPr>
            <a:normAutofit/>
          </a:bodyPr>
          <a:lstStyle/>
          <a:p>
            <a:r>
              <a:rPr lang="en-US" sz="2000" b="1" dirty="0"/>
              <a:t>Training loss:</a:t>
            </a:r>
          </a:p>
          <a:p>
            <a:r>
              <a:rPr lang="en-US" sz="2000" dirty="0"/>
              <a:t> A model is better the lower the loss unless the model has over-fitted to the training data). The model’s performance for these two sets is used to interpret the loss, which is determined using the training and validation data. Loss is not a percentage, in contrast to accuracy. It represents the total number of mistakes committed for every example in the training or validation sets.</a:t>
            </a:r>
            <a:endParaRPr lang="en-IN" sz="2000" dirty="0"/>
          </a:p>
        </p:txBody>
      </p:sp>
      <p:pic>
        <p:nvPicPr>
          <p:cNvPr id="4" name="Picture 3" descr="Your validation loss is lower than your training loss? This is why! | by  Ali Soleymani | Towards Data Science">
            <a:extLst>
              <a:ext uri="{FF2B5EF4-FFF2-40B4-BE49-F238E27FC236}">
                <a16:creationId xmlns:a16="http://schemas.microsoft.com/office/drawing/2014/main" id="{1D011BBB-5079-5517-D1DF-7C9601FC55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95"/>
          <a:stretch/>
        </p:blipFill>
        <p:spPr bwMode="auto">
          <a:xfrm>
            <a:off x="2334827" y="2889756"/>
            <a:ext cx="7190913" cy="371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4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CD5-168E-3C5B-6386-A2E8B85F29FE}"/>
              </a:ext>
            </a:extLst>
          </p:cNvPr>
          <p:cNvSpPr>
            <a:spLocks noGrp="1"/>
          </p:cNvSpPr>
          <p:nvPr>
            <p:ph type="title"/>
          </p:nvPr>
        </p:nvSpPr>
        <p:spPr>
          <a:xfrm>
            <a:off x="838200" y="168676"/>
            <a:ext cx="10515600" cy="577048"/>
          </a:xfrm>
        </p:spPr>
        <p:txBody>
          <a:bodyPr>
            <a:normAutofit/>
          </a:bodyPr>
          <a:lstStyle/>
          <a:p>
            <a:r>
              <a:rPr lang="en-IN" sz="3200" b="1" dirty="0"/>
              <a:t>Confusion matrix</a:t>
            </a:r>
            <a:r>
              <a:rPr lang="en-IN" sz="2400" dirty="0"/>
              <a:t>:</a:t>
            </a:r>
          </a:p>
        </p:txBody>
      </p:sp>
      <p:sp>
        <p:nvSpPr>
          <p:cNvPr id="3" name="Content Placeholder 2">
            <a:extLst>
              <a:ext uri="{FF2B5EF4-FFF2-40B4-BE49-F238E27FC236}">
                <a16:creationId xmlns:a16="http://schemas.microsoft.com/office/drawing/2014/main" id="{618C6FED-282D-28BE-AA3A-191109F9320C}"/>
              </a:ext>
            </a:extLst>
          </p:cNvPr>
          <p:cNvSpPr>
            <a:spLocks noGrp="1"/>
          </p:cNvSpPr>
          <p:nvPr>
            <p:ph idx="1"/>
          </p:nvPr>
        </p:nvSpPr>
        <p:spPr>
          <a:xfrm>
            <a:off x="838200" y="852256"/>
            <a:ext cx="10515600" cy="5324707"/>
          </a:xfrm>
        </p:spPr>
        <p:txBody>
          <a:bodyPr>
            <a:normAutofit/>
          </a:bodyPr>
          <a:lstStyle/>
          <a:p>
            <a:pPr marL="0" indent="0">
              <a:buNone/>
            </a:pPr>
            <a:r>
              <a:rPr lang="en-US" sz="2400" dirty="0"/>
              <a:t>The confusion matrix is a performance statistic for machine learning classification tasks where the output can be two or more classes. The table contains four possible combinations of predicted and actual values.</a:t>
            </a:r>
            <a:endParaRPr lang="en-IN" sz="2400" dirty="0"/>
          </a:p>
        </p:txBody>
      </p:sp>
      <p:pic>
        <p:nvPicPr>
          <p:cNvPr id="5" name="Picture 4">
            <a:extLst>
              <a:ext uri="{FF2B5EF4-FFF2-40B4-BE49-F238E27FC236}">
                <a16:creationId xmlns:a16="http://schemas.microsoft.com/office/drawing/2014/main" id="{736455B9-9C2E-9C32-BFF1-286C35017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91" b="21666"/>
          <a:stretch/>
        </p:blipFill>
        <p:spPr bwMode="auto">
          <a:xfrm>
            <a:off x="3382393" y="2361461"/>
            <a:ext cx="5193436" cy="32963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10EB5B-8BCA-049D-DC82-AB88076A9E16}"/>
              </a:ext>
            </a:extLst>
          </p:cNvPr>
          <p:cNvSpPr txBox="1"/>
          <p:nvPr/>
        </p:nvSpPr>
        <p:spPr>
          <a:xfrm>
            <a:off x="2772971" y="2542436"/>
            <a:ext cx="492443" cy="1569249"/>
          </a:xfrm>
          <a:prstGeom prst="rect">
            <a:avLst/>
          </a:prstGeom>
          <a:noFill/>
        </p:spPr>
        <p:txBody>
          <a:bodyPr vert="vert270" wrap="square">
            <a:spAutoFit/>
          </a:bodyPr>
          <a:lstStyle/>
          <a:p>
            <a:pPr algn="r"/>
            <a:r>
              <a:rPr lang="en-US" sz="2000" b="0" cap="none" spc="0" dirty="0">
                <a:ln w="0"/>
                <a:solidFill>
                  <a:srgbClr val="7030A0"/>
                </a:solidFill>
                <a:effectLst>
                  <a:outerShdw blurRad="38100" dist="19050" dir="2700000" algn="tl" rotWithShape="0">
                    <a:schemeClr val="dk1">
                      <a:alpha val="40000"/>
                    </a:schemeClr>
                  </a:outerShdw>
                </a:effectLst>
              </a:rPr>
              <a:t>not a </a:t>
            </a:r>
            <a:r>
              <a:rPr lang="en-US" sz="1800" b="0" cap="none" spc="0" dirty="0">
                <a:ln w="0"/>
                <a:solidFill>
                  <a:srgbClr val="7030A0"/>
                </a:solidFill>
                <a:effectLst>
                  <a:outerShdw blurRad="38100" dist="19050" dir="2700000" algn="tl" rotWithShape="0">
                    <a:schemeClr val="dk1">
                      <a:alpha val="40000"/>
                    </a:schemeClr>
                  </a:outerShdw>
                </a:effectLst>
              </a:rPr>
              <a:t>vehicle</a:t>
            </a:r>
            <a:endParaRPr lang="en-US" sz="2000" b="0" cap="none" spc="0" dirty="0">
              <a:ln w="0"/>
              <a:solidFill>
                <a:srgbClr val="7030A0"/>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A2CAEC07-AE91-9D1F-A14D-C23DD689A57D}"/>
              </a:ext>
            </a:extLst>
          </p:cNvPr>
          <p:cNvSpPr txBox="1"/>
          <p:nvPr/>
        </p:nvSpPr>
        <p:spPr>
          <a:xfrm>
            <a:off x="2788359" y="3829366"/>
            <a:ext cx="461665" cy="1972499"/>
          </a:xfrm>
          <a:prstGeom prst="rect">
            <a:avLst/>
          </a:prstGeom>
          <a:noFill/>
        </p:spPr>
        <p:txBody>
          <a:bodyPr vert="vert270" wrap="square">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rPr>
              <a:t>Vehicle</a:t>
            </a:r>
          </a:p>
        </p:txBody>
      </p:sp>
      <p:sp>
        <p:nvSpPr>
          <p:cNvPr id="15" name="TextBox 14">
            <a:extLst>
              <a:ext uri="{FF2B5EF4-FFF2-40B4-BE49-F238E27FC236}">
                <a16:creationId xmlns:a16="http://schemas.microsoft.com/office/drawing/2014/main" id="{07CCC047-506B-AA43-152C-7DD98A7E354A}"/>
              </a:ext>
            </a:extLst>
          </p:cNvPr>
          <p:cNvSpPr txBox="1"/>
          <p:nvPr/>
        </p:nvSpPr>
        <p:spPr>
          <a:xfrm>
            <a:off x="3486150" y="5764231"/>
            <a:ext cx="6096000" cy="369332"/>
          </a:xfrm>
          <a:prstGeom prst="rect">
            <a:avLst/>
          </a:prstGeom>
          <a:noFill/>
        </p:spPr>
        <p:txBody>
          <a:bodyPr wrap="square">
            <a:spAutoFit/>
          </a:bodyPr>
          <a:lstStyle/>
          <a:p>
            <a:pPr algn="ctr"/>
            <a:r>
              <a:rPr lang="en-US" sz="1800" b="0" cap="none" spc="0" dirty="0">
                <a:ln w="0"/>
                <a:solidFill>
                  <a:schemeClr val="accent4">
                    <a:lumMod val="75000"/>
                  </a:schemeClr>
                </a:solidFill>
                <a:effectLst>
                  <a:outerShdw blurRad="38100" dist="19050" dir="2700000" algn="tl" rotWithShape="0">
                    <a:schemeClr val="dk1">
                      <a:alpha val="40000"/>
                    </a:schemeClr>
                  </a:outerShdw>
                </a:effectLst>
              </a:rPr>
              <a:t>Vehicle</a:t>
            </a:r>
          </a:p>
        </p:txBody>
      </p:sp>
      <p:sp>
        <p:nvSpPr>
          <p:cNvPr id="17" name="TextBox 16">
            <a:extLst>
              <a:ext uri="{FF2B5EF4-FFF2-40B4-BE49-F238E27FC236}">
                <a16:creationId xmlns:a16="http://schemas.microsoft.com/office/drawing/2014/main" id="{119C5046-973F-7934-2B70-F2C054075A27}"/>
              </a:ext>
            </a:extLst>
          </p:cNvPr>
          <p:cNvSpPr txBox="1"/>
          <p:nvPr/>
        </p:nvSpPr>
        <p:spPr>
          <a:xfrm>
            <a:off x="-885825" y="5667108"/>
            <a:ext cx="6096000" cy="400110"/>
          </a:xfrm>
          <a:prstGeom prst="rect">
            <a:avLst/>
          </a:prstGeom>
          <a:noFill/>
        </p:spPr>
        <p:txBody>
          <a:bodyPr wrap="square">
            <a:spAutoFit/>
          </a:bodyPr>
          <a:lstStyle/>
          <a:p>
            <a:pPr algn="r"/>
            <a:r>
              <a:rPr lang="en-US" sz="2000" b="0" cap="none" spc="0" dirty="0">
                <a:ln w="0"/>
                <a:solidFill>
                  <a:srgbClr val="7030A0"/>
                </a:solidFill>
                <a:effectLst>
                  <a:outerShdw blurRad="38100" dist="19050" dir="2700000" algn="tl" rotWithShape="0">
                    <a:schemeClr val="dk1">
                      <a:alpha val="40000"/>
                    </a:schemeClr>
                  </a:outerShdw>
                </a:effectLst>
              </a:rPr>
              <a:t>not a </a:t>
            </a:r>
            <a:r>
              <a:rPr lang="en-US" sz="1800" b="0" cap="none" spc="0" dirty="0">
                <a:ln w="0"/>
                <a:solidFill>
                  <a:srgbClr val="7030A0"/>
                </a:solidFill>
                <a:effectLst>
                  <a:outerShdw blurRad="38100" dist="19050" dir="2700000" algn="tl" rotWithShape="0">
                    <a:schemeClr val="dk1">
                      <a:alpha val="40000"/>
                    </a:schemeClr>
                  </a:outerShdw>
                </a:effectLst>
              </a:rPr>
              <a:t>vehicle</a:t>
            </a:r>
            <a:endParaRPr lang="en-US" sz="2000" b="0" cap="none" spc="0" dirty="0">
              <a:ln w="0"/>
              <a:solidFill>
                <a:srgbClr val="7030A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552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D98796-04F5-606B-5E60-DD9A8A4D335A}"/>
              </a:ext>
            </a:extLst>
          </p:cNvPr>
          <p:cNvSpPr txBox="1"/>
          <p:nvPr/>
        </p:nvSpPr>
        <p:spPr>
          <a:xfrm>
            <a:off x="1390650" y="619125"/>
            <a:ext cx="9067800" cy="923330"/>
          </a:xfrm>
          <a:prstGeom prst="rect">
            <a:avLst/>
          </a:prstGeom>
          <a:noFill/>
        </p:spPr>
        <p:txBody>
          <a:bodyPr wrap="square" rtlCol="0">
            <a:spAutoFit/>
          </a:bodyPr>
          <a:lstStyle/>
          <a:p>
            <a:r>
              <a:rPr lang="en-IN" sz="5400" b="1" dirty="0"/>
              <a:t>Results:</a:t>
            </a:r>
            <a:r>
              <a:rPr lang="en-IN" sz="2400" b="1" dirty="0"/>
              <a:t> </a:t>
            </a:r>
          </a:p>
        </p:txBody>
      </p:sp>
      <p:pic>
        <p:nvPicPr>
          <p:cNvPr id="5" name="Picture 4">
            <a:extLst>
              <a:ext uri="{FF2B5EF4-FFF2-40B4-BE49-F238E27FC236}">
                <a16:creationId xmlns:a16="http://schemas.microsoft.com/office/drawing/2014/main" id="{43001E07-D4A6-E545-3FD9-E83A86149045}"/>
              </a:ext>
            </a:extLst>
          </p:cNvPr>
          <p:cNvPicPr>
            <a:picLocks noChangeAspect="1"/>
          </p:cNvPicPr>
          <p:nvPr/>
        </p:nvPicPr>
        <p:blipFill>
          <a:blip r:embed="rId2"/>
          <a:stretch>
            <a:fillRect/>
          </a:stretch>
        </p:blipFill>
        <p:spPr>
          <a:xfrm>
            <a:off x="2814637" y="2105025"/>
            <a:ext cx="6643688" cy="3619500"/>
          </a:xfrm>
          <a:prstGeom prst="rect">
            <a:avLst/>
          </a:prstGeom>
        </p:spPr>
      </p:pic>
    </p:spTree>
    <p:extLst>
      <p:ext uri="{BB962C8B-B14F-4D97-AF65-F5344CB8AC3E}">
        <p14:creationId xmlns:p14="http://schemas.microsoft.com/office/powerpoint/2010/main" val="261017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5E51F-0D17-95FA-74E7-C27CAFBBE97D}"/>
              </a:ext>
            </a:extLst>
          </p:cNvPr>
          <p:cNvPicPr>
            <a:picLocks noChangeAspect="1"/>
          </p:cNvPicPr>
          <p:nvPr/>
        </p:nvPicPr>
        <p:blipFill>
          <a:blip r:embed="rId2"/>
          <a:stretch>
            <a:fillRect/>
          </a:stretch>
        </p:blipFill>
        <p:spPr>
          <a:xfrm>
            <a:off x="2754382" y="0"/>
            <a:ext cx="6441799" cy="4535967"/>
          </a:xfrm>
          <a:prstGeom prst="rect">
            <a:avLst/>
          </a:prstGeom>
        </p:spPr>
      </p:pic>
      <p:pic>
        <p:nvPicPr>
          <p:cNvPr id="5" name="Picture 4">
            <a:extLst>
              <a:ext uri="{FF2B5EF4-FFF2-40B4-BE49-F238E27FC236}">
                <a16:creationId xmlns:a16="http://schemas.microsoft.com/office/drawing/2014/main" id="{51F1C981-65AC-EB3F-8BAC-DBF16589EEB6}"/>
              </a:ext>
            </a:extLst>
          </p:cNvPr>
          <p:cNvPicPr>
            <a:picLocks noChangeAspect="1"/>
          </p:cNvPicPr>
          <p:nvPr/>
        </p:nvPicPr>
        <p:blipFill>
          <a:blip r:embed="rId3"/>
          <a:stretch>
            <a:fillRect/>
          </a:stretch>
        </p:blipFill>
        <p:spPr>
          <a:xfrm>
            <a:off x="2754382" y="4605541"/>
            <a:ext cx="6441799" cy="2322033"/>
          </a:xfrm>
          <a:prstGeom prst="rect">
            <a:avLst/>
          </a:prstGeom>
        </p:spPr>
      </p:pic>
    </p:spTree>
    <p:extLst>
      <p:ext uri="{BB962C8B-B14F-4D97-AF65-F5344CB8AC3E}">
        <p14:creationId xmlns:p14="http://schemas.microsoft.com/office/powerpoint/2010/main" val="124719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1C539-6B36-7138-A58B-339BF310F34E}"/>
              </a:ext>
            </a:extLst>
          </p:cNvPr>
          <p:cNvPicPr>
            <a:picLocks noChangeAspect="1"/>
          </p:cNvPicPr>
          <p:nvPr/>
        </p:nvPicPr>
        <p:blipFill>
          <a:blip r:embed="rId2"/>
          <a:stretch>
            <a:fillRect/>
          </a:stretch>
        </p:blipFill>
        <p:spPr>
          <a:xfrm>
            <a:off x="1156280" y="3676206"/>
            <a:ext cx="9707190" cy="3181794"/>
          </a:xfrm>
          <a:prstGeom prst="rect">
            <a:avLst/>
          </a:prstGeom>
        </p:spPr>
      </p:pic>
      <p:pic>
        <p:nvPicPr>
          <p:cNvPr id="5" name="Picture 4">
            <a:extLst>
              <a:ext uri="{FF2B5EF4-FFF2-40B4-BE49-F238E27FC236}">
                <a16:creationId xmlns:a16="http://schemas.microsoft.com/office/drawing/2014/main" id="{A93C7A72-11B4-A2F8-40E6-1E8762E01287}"/>
              </a:ext>
            </a:extLst>
          </p:cNvPr>
          <p:cNvPicPr>
            <a:picLocks noChangeAspect="1"/>
          </p:cNvPicPr>
          <p:nvPr/>
        </p:nvPicPr>
        <p:blipFill>
          <a:blip r:embed="rId3"/>
          <a:stretch>
            <a:fillRect/>
          </a:stretch>
        </p:blipFill>
        <p:spPr>
          <a:xfrm>
            <a:off x="1673114" y="0"/>
            <a:ext cx="8474738" cy="3547633"/>
          </a:xfrm>
          <a:prstGeom prst="rect">
            <a:avLst/>
          </a:prstGeom>
        </p:spPr>
      </p:pic>
    </p:spTree>
    <p:extLst>
      <p:ext uri="{BB962C8B-B14F-4D97-AF65-F5344CB8AC3E}">
        <p14:creationId xmlns:p14="http://schemas.microsoft.com/office/powerpoint/2010/main" val="185356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81A06-75F0-7EA1-6BA8-5590D223E487}"/>
              </a:ext>
            </a:extLst>
          </p:cNvPr>
          <p:cNvPicPr>
            <a:picLocks noChangeAspect="1"/>
          </p:cNvPicPr>
          <p:nvPr/>
        </p:nvPicPr>
        <p:blipFill>
          <a:blip r:embed="rId2"/>
          <a:stretch>
            <a:fillRect/>
          </a:stretch>
        </p:blipFill>
        <p:spPr>
          <a:xfrm>
            <a:off x="421241" y="339410"/>
            <a:ext cx="5477639" cy="4001058"/>
          </a:xfrm>
          <a:prstGeom prst="rect">
            <a:avLst/>
          </a:prstGeom>
        </p:spPr>
      </p:pic>
      <p:pic>
        <p:nvPicPr>
          <p:cNvPr id="6" name="Picture 5">
            <a:extLst>
              <a:ext uri="{FF2B5EF4-FFF2-40B4-BE49-F238E27FC236}">
                <a16:creationId xmlns:a16="http://schemas.microsoft.com/office/drawing/2014/main" id="{41508A8D-E150-72A2-2B8A-A24E05741DDB}"/>
              </a:ext>
            </a:extLst>
          </p:cNvPr>
          <p:cNvPicPr>
            <a:picLocks noChangeAspect="1"/>
          </p:cNvPicPr>
          <p:nvPr/>
        </p:nvPicPr>
        <p:blipFill>
          <a:blip r:embed="rId3"/>
          <a:stretch>
            <a:fillRect/>
          </a:stretch>
        </p:blipFill>
        <p:spPr>
          <a:xfrm>
            <a:off x="5898880" y="339410"/>
            <a:ext cx="5439534" cy="3982006"/>
          </a:xfrm>
          <a:prstGeom prst="rect">
            <a:avLst/>
          </a:prstGeom>
        </p:spPr>
      </p:pic>
    </p:spTree>
    <p:extLst>
      <p:ext uri="{BB962C8B-B14F-4D97-AF65-F5344CB8AC3E}">
        <p14:creationId xmlns:p14="http://schemas.microsoft.com/office/powerpoint/2010/main" val="290082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B607F-270A-6A2C-1E70-7834C01AD8C8}"/>
              </a:ext>
            </a:extLst>
          </p:cNvPr>
          <p:cNvPicPr>
            <a:picLocks noChangeAspect="1"/>
          </p:cNvPicPr>
          <p:nvPr/>
        </p:nvPicPr>
        <p:blipFill>
          <a:blip r:embed="rId2"/>
          <a:stretch>
            <a:fillRect/>
          </a:stretch>
        </p:blipFill>
        <p:spPr>
          <a:xfrm>
            <a:off x="627887" y="1130487"/>
            <a:ext cx="5468113" cy="4163006"/>
          </a:xfrm>
          <a:prstGeom prst="rect">
            <a:avLst/>
          </a:prstGeom>
        </p:spPr>
      </p:pic>
      <p:pic>
        <p:nvPicPr>
          <p:cNvPr id="5" name="Picture 4">
            <a:extLst>
              <a:ext uri="{FF2B5EF4-FFF2-40B4-BE49-F238E27FC236}">
                <a16:creationId xmlns:a16="http://schemas.microsoft.com/office/drawing/2014/main" id="{863CAA1A-FFFA-2F7B-6461-0E816125D8D4}"/>
              </a:ext>
            </a:extLst>
          </p:cNvPr>
          <p:cNvPicPr>
            <a:picLocks noChangeAspect="1"/>
          </p:cNvPicPr>
          <p:nvPr/>
        </p:nvPicPr>
        <p:blipFill>
          <a:blip r:embed="rId3"/>
          <a:stretch>
            <a:fillRect/>
          </a:stretch>
        </p:blipFill>
        <p:spPr>
          <a:xfrm>
            <a:off x="6096000" y="1130488"/>
            <a:ext cx="5468113" cy="4163006"/>
          </a:xfrm>
          <a:prstGeom prst="rect">
            <a:avLst/>
          </a:prstGeom>
        </p:spPr>
      </p:pic>
    </p:spTree>
    <p:extLst>
      <p:ext uri="{BB962C8B-B14F-4D97-AF65-F5344CB8AC3E}">
        <p14:creationId xmlns:p14="http://schemas.microsoft.com/office/powerpoint/2010/main" val="43022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DB607E-D159-BDC1-D5A0-7F39BF8E8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908" y="0"/>
            <a:ext cx="9114183" cy="6858000"/>
          </a:xfrm>
          <a:prstGeom prst="rect">
            <a:avLst/>
          </a:prstGeom>
        </p:spPr>
      </p:pic>
    </p:spTree>
    <p:extLst>
      <p:ext uri="{BB962C8B-B14F-4D97-AF65-F5344CB8AC3E}">
        <p14:creationId xmlns:p14="http://schemas.microsoft.com/office/powerpoint/2010/main" val="36589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D5985-1C4D-F9A2-7818-EB0005DFB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69574"/>
            <a:ext cx="9144000" cy="6858000"/>
          </a:xfrm>
          <a:prstGeom prst="rect">
            <a:avLst/>
          </a:prstGeom>
        </p:spPr>
      </p:pic>
      <p:pic>
        <p:nvPicPr>
          <p:cNvPr id="5" name="Picture 4">
            <a:extLst>
              <a:ext uri="{FF2B5EF4-FFF2-40B4-BE49-F238E27FC236}">
                <a16:creationId xmlns:a16="http://schemas.microsoft.com/office/drawing/2014/main" id="{F53F52F5-2437-1C50-C47E-83427D8F5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148" y="69574"/>
            <a:ext cx="9144000" cy="6858000"/>
          </a:xfrm>
          <a:prstGeom prst="rect">
            <a:avLst/>
          </a:prstGeom>
        </p:spPr>
      </p:pic>
    </p:spTree>
    <p:extLst>
      <p:ext uri="{BB962C8B-B14F-4D97-AF65-F5344CB8AC3E}">
        <p14:creationId xmlns:p14="http://schemas.microsoft.com/office/powerpoint/2010/main" val="154175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E584A8-212C-292D-2423-189734717B16}"/>
              </a:ext>
            </a:extLst>
          </p:cNvPr>
          <p:cNvSpPr/>
          <p:nvPr/>
        </p:nvSpPr>
        <p:spPr>
          <a:xfrm>
            <a:off x="323806" y="12680"/>
            <a:ext cx="3382721" cy="923330"/>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Introduction</a:t>
            </a:r>
            <a:r>
              <a:rPr lang="en-US" sz="5400" b="0" cap="none" spc="0" dirty="0">
                <a:ln w="0"/>
                <a:solidFill>
                  <a:schemeClr val="tx1"/>
                </a:solidFill>
                <a:effectLst>
                  <a:outerShdw blurRad="38100" dist="19050" dir="2700000" algn="tl" rotWithShape="0">
                    <a:schemeClr val="dk1">
                      <a:alpha val="40000"/>
                    </a:schemeClr>
                  </a:outerShdw>
                </a:effectLst>
              </a:rPr>
              <a:t> :</a:t>
            </a:r>
          </a:p>
        </p:txBody>
      </p:sp>
      <p:sp>
        <p:nvSpPr>
          <p:cNvPr id="4" name="Rectangle 3">
            <a:extLst>
              <a:ext uri="{FF2B5EF4-FFF2-40B4-BE49-F238E27FC236}">
                <a16:creationId xmlns:a16="http://schemas.microsoft.com/office/drawing/2014/main" id="{1C8A128B-E5F8-5ECB-6B6F-3C8D23842731}"/>
              </a:ext>
            </a:extLst>
          </p:cNvPr>
          <p:cNvSpPr/>
          <p:nvPr/>
        </p:nvSpPr>
        <p:spPr>
          <a:xfrm>
            <a:off x="185301" y="936010"/>
            <a:ext cx="11805593" cy="2677656"/>
          </a:xfrm>
          <a:prstGeom prst="rect">
            <a:avLst/>
          </a:prstGeom>
          <a:noFill/>
        </p:spPr>
        <p:txBody>
          <a:bodyPr wrap="square" lIns="91440" tIns="45720" rIns="91440" bIns="45720">
            <a:spAutoFit/>
          </a:bodyPr>
          <a:lstStyle/>
          <a:p>
            <a:pPr algn="l"/>
            <a:r>
              <a:rPr lang="en-US" sz="2400" dirty="0"/>
              <a:t>The headlamps in most of the vehicles today are controlled manually, with a large percentage of drivers switching not between high and low beam which often results in accidents when the illuminated light causes momentary blindness in the driver advancing in the opposite </a:t>
            </a:r>
          </a:p>
          <a:p>
            <a:pPr algn="l"/>
            <a:r>
              <a:rPr lang="en-US" sz="2400" dirty="0"/>
              <a:t>direction, or reflections from the mirrors in case if the other vehicle is ahead. This is called the Troxler’s effect. The chances of havoc due to these are further pronounced if the pathway is a curve or uphill. Also, the typical low beam frameworks do not brighten the correct way on </a:t>
            </a:r>
          </a:p>
          <a:p>
            <a:pPr algn="l"/>
            <a:r>
              <a:rPr lang="en-US" sz="2400" dirty="0"/>
              <a:t>bent roads, resulting in an increased number of accidents involving pedestrians </a:t>
            </a:r>
            <a:endParaRPr lang="en-US" sz="2400" b="0" i="0" dirty="0">
              <a:effectLst/>
              <a:latin typeface="Roboto Condensed" panose="020B0604020202020204" pitchFamily="2" charset="0"/>
            </a:endParaRPr>
          </a:p>
        </p:txBody>
      </p:sp>
    </p:spTree>
    <p:extLst>
      <p:ext uri="{BB962C8B-B14F-4D97-AF65-F5344CB8AC3E}">
        <p14:creationId xmlns:p14="http://schemas.microsoft.com/office/powerpoint/2010/main" val="43410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3898B-4627-218F-322E-849F0E3E8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16906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722CC4-12F8-6664-B8B6-6E6BEB6C13DB}"/>
              </a:ext>
            </a:extLst>
          </p:cNvPr>
          <p:cNvSpPr/>
          <p:nvPr/>
        </p:nvSpPr>
        <p:spPr>
          <a:xfrm>
            <a:off x="-36051" y="167574"/>
            <a:ext cx="557107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REFERANCE LINKS :</a:t>
            </a:r>
          </a:p>
        </p:txBody>
      </p:sp>
      <p:sp>
        <p:nvSpPr>
          <p:cNvPr id="3" name="Rectangle 2">
            <a:extLst>
              <a:ext uri="{FF2B5EF4-FFF2-40B4-BE49-F238E27FC236}">
                <a16:creationId xmlns:a16="http://schemas.microsoft.com/office/drawing/2014/main" id="{7D88C857-CC12-3A38-FEA2-85E14161C80D}"/>
              </a:ext>
            </a:extLst>
          </p:cNvPr>
          <p:cNvSpPr/>
          <p:nvPr/>
        </p:nvSpPr>
        <p:spPr>
          <a:xfrm>
            <a:off x="88881" y="1264041"/>
            <a:ext cx="14051521" cy="1200329"/>
          </a:xfrm>
          <a:prstGeom prst="rect">
            <a:avLst/>
          </a:prstGeom>
          <a:noFill/>
        </p:spPr>
        <p:txBody>
          <a:bodyPr wrap="square" lIns="91440" tIns="45720" rIns="91440" bIns="45720">
            <a:spAutoFit/>
          </a:bodyPr>
          <a:lstStyle/>
          <a:p>
            <a:r>
              <a:rPr lang="en-US" sz="2400"/>
              <a:t>A Method for On-road Night-time Vehicle Headlight Detection and Tracking :</a:t>
            </a:r>
          </a:p>
          <a:p>
            <a:r>
              <a:rPr lang="en-US" sz="2400" b="0" cap="none" spc="0">
                <a:ln w="0"/>
                <a:solidFill>
                  <a:schemeClr val="tx1"/>
                </a:solidFill>
                <a:effectLst>
                  <a:outerShdw blurRad="38100" dist="19050" dir="2700000" algn="tl" rotWithShape="0">
                    <a:schemeClr val="dk1">
                      <a:alpha val="40000"/>
                    </a:schemeClr>
                  </a:outerShdw>
                </a:effectLst>
                <a:hlinkClick r:id="rId2"/>
              </a:rPr>
              <a:t>https://drive.google.com/file/d/1M4aWLfQwZpoGZe0WgbLJDBPj39GwWxnl/view?usp=sharing</a:t>
            </a:r>
            <a:endParaRPr lang="en-US" sz="2400" b="0" cap="none" spc="0">
              <a:ln w="0"/>
              <a:solidFill>
                <a:schemeClr val="tx1"/>
              </a:solidFill>
              <a:effectLst>
                <a:outerShdw blurRad="38100" dist="19050" dir="2700000" algn="tl" rotWithShape="0">
                  <a:schemeClr val="dk1">
                    <a:alpha val="40000"/>
                  </a:schemeClr>
                </a:outerShdw>
              </a:effectLst>
            </a:endParaRPr>
          </a:p>
          <a:p>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4D3515B2-53B7-35F4-4F48-95FDFBA33B30}"/>
              </a:ext>
            </a:extLst>
          </p:cNvPr>
          <p:cNvSpPr/>
          <p:nvPr/>
        </p:nvSpPr>
        <p:spPr>
          <a:xfrm>
            <a:off x="88881" y="2527082"/>
            <a:ext cx="11800538" cy="1200329"/>
          </a:xfrm>
          <a:prstGeom prst="rect">
            <a:avLst/>
          </a:prstGeom>
          <a:noFill/>
        </p:spPr>
        <p:txBody>
          <a:bodyPr wrap="none" lIns="91440" tIns="45720" rIns="91440" bIns="45720">
            <a:spAutoFit/>
          </a:bodyPr>
          <a:lstStyle/>
          <a:p>
            <a:r>
              <a:rPr lang="en-US" sz="2400"/>
              <a:t>An Adaptive Driving Beam System based on the Angle Information of the Opposite Vehicle</a:t>
            </a:r>
          </a:p>
          <a:p>
            <a:r>
              <a:rPr lang="en-US" sz="2400">
                <a:hlinkClick r:id="rId3"/>
              </a:rPr>
              <a:t>https://drive.google.com/file/d/1zXXnG2vT0QJE0s7Om7Fbvc1ZT64NDaRg/view?usp=sharing</a:t>
            </a:r>
            <a:endParaRPr lang="en-US" sz="2400"/>
          </a:p>
          <a:p>
            <a:endParaRPr lang="en-US" sz="2400"/>
          </a:p>
        </p:txBody>
      </p:sp>
      <p:sp>
        <p:nvSpPr>
          <p:cNvPr id="8" name="Arrow: Right 7">
            <a:extLst>
              <a:ext uri="{FF2B5EF4-FFF2-40B4-BE49-F238E27FC236}">
                <a16:creationId xmlns:a16="http://schemas.microsoft.com/office/drawing/2014/main" id="{756404A8-AB06-99F3-23C5-44B6E5DD3255}"/>
              </a:ext>
            </a:extLst>
          </p:cNvPr>
          <p:cNvSpPr/>
          <p:nvPr/>
        </p:nvSpPr>
        <p:spPr>
          <a:xfrm>
            <a:off x="7795967" y="2960016"/>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C0E5E4D-41E1-FA6F-2828-80E87A0A0FEC}"/>
              </a:ext>
            </a:extLst>
          </p:cNvPr>
          <p:cNvSpPr/>
          <p:nvPr/>
        </p:nvSpPr>
        <p:spPr>
          <a:xfrm>
            <a:off x="88881" y="3790124"/>
            <a:ext cx="11437618" cy="1200329"/>
          </a:xfrm>
          <a:prstGeom prst="rect">
            <a:avLst/>
          </a:prstGeom>
          <a:noFill/>
        </p:spPr>
        <p:txBody>
          <a:bodyPr wrap="none" lIns="91440" tIns="45720" rIns="91440" bIns="45720">
            <a:spAutoFit/>
          </a:bodyPr>
          <a:lstStyle/>
          <a:p>
            <a:r>
              <a:rPr lang="en-US" sz="2400"/>
              <a:t>Automotive Adaptive Front-lighting System Reference Design</a:t>
            </a:r>
          </a:p>
          <a:p>
            <a:r>
              <a:rPr lang="en-US" sz="2400" b="0" cap="none" spc="0">
                <a:ln w="0"/>
                <a:solidFill>
                  <a:schemeClr val="tx1"/>
                </a:solidFill>
                <a:effectLst>
                  <a:outerShdw blurRad="38100" dist="19050" dir="2700000" algn="tl" rotWithShape="0">
                    <a:schemeClr val="dk1">
                      <a:alpha val="40000"/>
                    </a:schemeClr>
                  </a:outerShdw>
                </a:effectLst>
                <a:hlinkClick r:id="rId4"/>
              </a:rPr>
              <a:t>https://drive.google.com/file/d/1vXR64rt9FhGVI5H_isneOlXzKQQt-7Ne/view?usp=sharing</a:t>
            </a:r>
            <a:endParaRPr lang="en-US" sz="2400" b="0" cap="none" spc="0">
              <a:ln w="0"/>
              <a:solidFill>
                <a:schemeClr val="tx1"/>
              </a:solidFill>
              <a:effectLst>
                <a:outerShdw blurRad="38100" dist="19050" dir="2700000" algn="tl" rotWithShape="0">
                  <a:schemeClr val="dk1">
                    <a:alpha val="40000"/>
                  </a:schemeClr>
                </a:outerShdw>
              </a:effectLst>
            </a:endParaRPr>
          </a:p>
          <a:p>
            <a:endParaRPr lang="en-US" sz="2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199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BDE6-4D28-B725-067A-DD79BD5D328F}"/>
              </a:ext>
            </a:extLst>
          </p:cNvPr>
          <p:cNvSpPr>
            <a:spLocks noGrp="1"/>
          </p:cNvSpPr>
          <p:nvPr>
            <p:ph type="title"/>
          </p:nvPr>
        </p:nvSpPr>
        <p:spPr>
          <a:xfrm>
            <a:off x="838200" y="152400"/>
            <a:ext cx="10515600" cy="847725"/>
          </a:xfrm>
        </p:spPr>
        <p:txBody>
          <a:bodyPr/>
          <a:lstStyle/>
          <a:p>
            <a:r>
              <a:rPr lang="en-IN" b="1" dirty="0"/>
              <a:t>Motivation:</a:t>
            </a:r>
          </a:p>
        </p:txBody>
      </p:sp>
      <p:sp>
        <p:nvSpPr>
          <p:cNvPr id="4" name="Rectangle 3">
            <a:extLst>
              <a:ext uri="{FF2B5EF4-FFF2-40B4-BE49-F238E27FC236}">
                <a16:creationId xmlns:a16="http://schemas.microsoft.com/office/drawing/2014/main" id="{5394B0F8-16EB-430D-639F-091E12AD91A7}"/>
              </a:ext>
            </a:extLst>
          </p:cNvPr>
          <p:cNvSpPr/>
          <p:nvPr/>
        </p:nvSpPr>
        <p:spPr>
          <a:xfrm>
            <a:off x="471488" y="1000125"/>
            <a:ext cx="11594722" cy="4708981"/>
          </a:xfrm>
          <a:prstGeom prst="rect">
            <a:avLst/>
          </a:prstGeom>
          <a:noFill/>
        </p:spPr>
        <p:txBody>
          <a:bodyPr wrap="square" lIns="91440" tIns="45720" rIns="91440" bIns="45720">
            <a:spAutoFit/>
          </a:bodyPr>
          <a:lstStyle/>
          <a:p>
            <a:pPr algn="l" rtl="0"/>
            <a:r>
              <a:rPr lang="en-US" sz="2000" dirty="0">
                <a:effectLst/>
                <a:latin typeface="Arial" panose="020B0604020202020204" pitchFamily="34" charset="0"/>
              </a:rPr>
              <a:t>The primary driving force behind this initiative is to advance vehicle security, which is currently a</a:t>
            </a:r>
            <a:br>
              <a:rPr lang="en-US" sz="2000" dirty="0">
                <a:effectLst/>
              </a:rPr>
            </a:br>
            <a:r>
              <a:rPr lang="en-US" sz="2000" dirty="0">
                <a:effectLst/>
                <a:latin typeface="Arial" panose="020B0604020202020204" pitchFamily="34" charset="0"/>
              </a:rPr>
              <a:t>top priority for the automotive </a:t>
            </a:r>
            <a:r>
              <a:rPr lang="en-US" sz="2000" dirty="0" err="1">
                <a:effectLst/>
                <a:latin typeface="Arial" panose="020B0604020202020204" pitchFamily="34" charset="0"/>
              </a:rPr>
              <a:t>industry.There</a:t>
            </a:r>
            <a:r>
              <a:rPr lang="en-US" sz="2000" dirty="0">
                <a:effectLst/>
                <a:latin typeface="Arial" panose="020B0604020202020204" pitchFamily="34" charset="0"/>
              </a:rPr>
              <a:t> are more technique to reduce accident at day time</a:t>
            </a:r>
            <a:br>
              <a:rPr lang="en-US" sz="2000" dirty="0">
                <a:effectLst/>
              </a:rPr>
            </a:br>
            <a:r>
              <a:rPr lang="en-US" sz="2000" dirty="0">
                <a:effectLst/>
                <a:latin typeface="Arial" panose="020B0604020202020204" pitchFamily="34" charset="0"/>
              </a:rPr>
              <a:t>when compared with night time .According to a report from the National Highway Traffic Safety</a:t>
            </a:r>
            <a:br>
              <a:rPr lang="en-US" sz="2000" dirty="0">
                <a:effectLst/>
              </a:rPr>
            </a:br>
            <a:r>
              <a:rPr lang="en-US" sz="2000" dirty="0">
                <a:effectLst/>
                <a:latin typeface="Arial" panose="020B0604020202020204" pitchFamily="34" charset="0"/>
              </a:rPr>
              <a:t>Administration (NHTSA), almost 50 percent of fatal car accidents happen at night, despite the</a:t>
            </a:r>
            <a:br>
              <a:rPr lang="en-US" sz="2000" dirty="0">
                <a:effectLst/>
              </a:rPr>
            </a:br>
            <a:r>
              <a:rPr lang="en-US" sz="2000" dirty="0">
                <a:effectLst/>
                <a:latin typeface="Arial" panose="020B0604020202020204" pitchFamily="34" charset="0"/>
              </a:rPr>
              <a:t>fact that only about 25 percent of vehicle travel takes place during the night </a:t>
            </a:r>
            <a:r>
              <a:rPr lang="en-US" sz="2000" dirty="0" err="1">
                <a:effectLst/>
                <a:latin typeface="Arial" panose="020B0604020202020204" pitchFamily="34" charset="0"/>
              </a:rPr>
              <a:t>hours.While</a:t>
            </a:r>
            <a:r>
              <a:rPr lang="en-US" sz="2000" dirty="0">
                <a:effectLst/>
                <a:latin typeface="Arial" panose="020B0604020202020204" pitchFamily="34" charset="0"/>
              </a:rPr>
              <a:t> driving</a:t>
            </a:r>
            <a:br>
              <a:rPr lang="en-US" sz="2000" dirty="0">
                <a:effectLst/>
              </a:rPr>
            </a:br>
            <a:r>
              <a:rPr lang="en-US" sz="2000" dirty="0">
                <a:effectLst/>
                <a:latin typeface="Arial" panose="020B0604020202020204" pitchFamily="34" charset="0"/>
              </a:rPr>
              <a:t>a car, there are many parameters that have to be kept in check to avoid accidents and sometimes</a:t>
            </a:r>
            <a:br>
              <a:rPr lang="en-US" sz="2000" dirty="0">
                <a:effectLst/>
              </a:rPr>
            </a:br>
            <a:r>
              <a:rPr lang="en-US" sz="2000" dirty="0">
                <a:effectLst/>
                <a:latin typeface="Arial" panose="020B0604020202020204" pitchFamily="34" charset="0"/>
              </a:rPr>
              <a:t>these parameters become one too many for the driver but an adaptive headlight(automated</a:t>
            </a:r>
            <a:br>
              <a:rPr lang="en-US" sz="2000" dirty="0">
                <a:effectLst/>
              </a:rPr>
            </a:br>
            <a:r>
              <a:rPr lang="en-US" sz="2000" dirty="0">
                <a:effectLst/>
                <a:latin typeface="Arial" panose="020B0604020202020204" pitchFamily="34" charset="0"/>
              </a:rPr>
              <a:t>machine) can handle things </a:t>
            </a:r>
            <a:r>
              <a:rPr lang="en-US" sz="2000" dirty="0" err="1">
                <a:effectLst/>
                <a:latin typeface="Arial" panose="020B0604020202020204" pitchFamily="34" charset="0"/>
              </a:rPr>
              <a:t>perfectly.Adaptive</a:t>
            </a:r>
            <a:r>
              <a:rPr lang="en-US" sz="2000" dirty="0">
                <a:effectLst/>
                <a:latin typeface="Arial" panose="020B0604020202020204" pitchFamily="34" charset="0"/>
              </a:rPr>
              <a:t> LED headlights are able to adapt to various road</a:t>
            </a:r>
            <a:br>
              <a:rPr lang="en-US" sz="2000" dirty="0">
                <a:effectLst/>
              </a:rPr>
            </a:br>
            <a:r>
              <a:rPr lang="en-US" sz="2000" dirty="0">
                <a:effectLst/>
                <a:latin typeface="Arial" panose="020B0604020202020204" pitchFamily="34" charset="0"/>
              </a:rPr>
              <a:t>conditions. The benefits of adaptive LED headlights include Increased </a:t>
            </a:r>
            <a:r>
              <a:rPr lang="en-US" sz="2000" dirty="0" err="1">
                <a:effectLst/>
                <a:latin typeface="Arial" panose="020B0604020202020204" pitchFamily="34" charset="0"/>
              </a:rPr>
              <a:t>Visibility,Less</a:t>
            </a:r>
            <a:r>
              <a:rPr lang="en-US" sz="2000" dirty="0">
                <a:effectLst/>
                <a:latin typeface="Arial" panose="020B0604020202020204" pitchFamily="34" charset="0"/>
              </a:rPr>
              <a:t> Distracted</a:t>
            </a:r>
            <a:br>
              <a:rPr lang="en-US" sz="2000" dirty="0">
                <a:effectLst/>
              </a:rPr>
            </a:br>
            <a:r>
              <a:rPr lang="en-US" sz="2000" dirty="0">
                <a:effectLst/>
                <a:latin typeface="Arial" panose="020B0604020202020204" pitchFamily="34" charset="0"/>
              </a:rPr>
              <a:t>Driving and </a:t>
            </a:r>
            <a:r>
              <a:rPr lang="en-US" sz="2000" dirty="0" err="1">
                <a:effectLst/>
                <a:latin typeface="Arial" panose="020B0604020202020204" pitchFamily="34" charset="0"/>
              </a:rPr>
              <a:t>Safety.A</a:t>
            </a:r>
            <a:r>
              <a:rPr lang="en-US" sz="2000" dirty="0">
                <a:effectLst/>
                <a:latin typeface="Arial" panose="020B0604020202020204" pitchFamily="34" charset="0"/>
              </a:rPr>
              <a:t> large number of lives can be saved by making use of autonomous vehicles.</a:t>
            </a:r>
            <a:br>
              <a:rPr lang="en-US" sz="2000" dirty="0">
                <a:effectLst/>
              </a:rPr>
            </a:br>
            <a:r>
              <a:rPr lang="en-US" sz="2000" dirty="0">
                <a:effectLst/>
                <a:latin typeface="Arial" panose="020B0604020202020204" pitchFamily="34" charset="0"/>
              </a:rPr>
              <a:t>The detection feature in autonomous vehicles is very helpful to the system in making decisions</a:t>
            </a:r>
            <a:br>
              <a:rPr lang="en-US" sz="2000" dirty="0">
                <a:effectLst/>
              </a:rPr>
            </a:br>
            <a:r>
              <a:rPr lang="en-US" sz="2000" dirty="0">
                <a:effectLst/>
                <a:latin typeface="Arial" panose="020B0604020202020204" pitchFamily="34" charset="0"/>
              </a:rPr>
              <a:t>about its intended course and final destination. This project’s significance and the effects it will</a:t>
            </a:r>
            <a:br>
              <a:rPr lang="en-US" sz="2000" dirty="0">
                <a:effectLst/>
              </a:rPr>
            </a:br>
            <a:r>
              <a:rPr lang="en-US" sz="2000" dirty="0">
                <a:effectLst/>
                <a:latin typeface="Arial" panose="020B0604020202020204" pitchFamily="34" charset="0"/>
              </a:rPr>
              <a:t>have on autonomous vehicles are its main sources of inspiration.</a:t>
            </a:r>
            <a:endParaRPr lang="en-US" sz="2000" dirty="0">
              <a:effectLst/>
            </a:endParaRPr>
          </a:p>
          <a:p>
            <a:br>
              <a:rPr lang="en-US" sz="2000" b="0" i="0" dirty="0">
                <a:solidFill>
                  <a:srgbClr val="5D6879"/>
                </a:solidFill>
                <a:effectLst/>
                <a:latin typeface="Lato" panose="020F0502020204030203" pitchFamily="34" charset="0"/>
              </a:rPr>
            </a:b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789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F2F19-7C64-D902-BFB7-9F772097A9AD}"/>
              </a:ext>
            </a:extLst>
          </p:cNvPr>
          <p:cNvSpPr/>
          <p:nvPr/>
        </p:nvSpPr>
        <p:spPr>
          <a:xfrm>
            <a:off x="97865" y="101586"/>
            <a:ext cx="5322099"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Literature Survey :</a:t>
            </a:r>
          </a:p>
        </p:txBody>
      </p:sp>
      <p:graphicFrame>
        <p:nvGraphicFramePr>
          <p:cNvPr id="3" name="Table 3">
            <a:extLst>
              <a:ext uri="{FF2B5EF4-FFF2-40B4-BE49-F238E27FC236}">
                <a16:creationId xmlns:a16="http://schemas.microsoft.com/office/drawing/2014/main" id="{4E8B076F-DEED-D46A-3816-3176C156C171}"/>
              </a:ext>
            </a:extLst>
          </p:cNvPr>
          <p:cNvGraphicFramePr>
            <a:graphicFrameLocks noGrp="1"/>
          </p:cNvGraphicFramePr>
          <p:nvPr/>
        </p:nvGraphicFramePr>
        <p:xfrm>
          <a:off x="288039" y="1200433"/>
          <a:ext cx="11636867" cy="5049538"/>
        </p:xfrm>
        <a:graphic>
          <a:graphicData uri="http://schemas.openxmlformats.org/drawingml/2006/table">
            <a:tbl>
              <a:tblPr firstRow="1" bandRow="1">
                <a:tableStyleId>{073A0DAA-6AF3-43AB-8588-CEC1D06C72B9}</a:tableStyleId>
              </a:tblPr>
              <a:tblGrid>
                <a:gridCol w="1050152">
                  <a:extLst>
                    <a:ext uri="{9D8B030D-6E8A-4147-A177-3AD203B41FA5}">
                      <a16:colId xmlns:a16="http://schemas.microsoft.com/office/drawing/2014/main" val="2201366861"/>
                    </a:ext>
                  </a:extLst>
                </a:gridCol>
                <a:gridCol w="2041653">
                  <a:extLst>
                    <a:ext uri="{9D8B030D-6E8A-4147-A177-3AD203B41FA5}">
                      <a16:colId xmlns:a16="http://schemas.microsoft.com/office/drawing/2014/main" val="16293411"/>
                    </a:ext>
                  </a:extLst>
                </a:gridCol>
                <a:gridCol w="2788599">
                  <a:extLst>
                    <a:ext uri="{9D8B030D-6E8A-4147-A177-3AD203B41FA5}">
                      <a16:colId xmlns:a16="http://schemas.microsoft.com/office/drawing/2014/main" val="2836890316"/>
                    </a:ext>
                  </a:extLst>
                </a:gridCol>
                <a:gridCol w="5756463">
                  <a:extLst>
                    <a:ext uri="{9D8B030D-6E8A-4147-A177-3AD203B41FA5}">
                      <a16:colId xmlns:a16="http://schemas.microsoft.com/office/drawing/2014/main" val="1138726260"/>
                    </a:ext>
                  </a:extLst>
                </a:gridCol>
              </a:tblGrid>
              <a:tr h="429748">
                <a:tc>
                  <a:txBody>
                    <a:bodyPr/>
                    <a:lstStyle/>
                    <a:p>
                      <a:r>
                        <a:rPr lang="en-US"/>
                        <a:t>SR.NO</a:t>
                      </a:r>
                      <a:endParaRPr lang="en-IN"/>
                    </a:p>
                  </a:txBody>
                  <a:tcPr/>
                </a:tc>
                <a:tc>
                  <a:txBody>
                    <a:bodyPr/>
                    <a:lstStyle/>
                    <a:p>
                      <a:r>
                        <a:rPr lang="en-US"/>
                        <a:t>TITLE</a:t>
                      </a:r>
                      <a:endParaRPr lang="en-IN"/>
                    </a:p>
                  </a:txBody>
                  <a:tcPr/>
                </a:tc>
                <a:tc>
                  <a:txBody>
                    <a:bodyPr/>
                    <a:lstStyle/>
                    <a:p>
                      <a:r>
                        <a:rPr lang="en-US"/>
                        <a:t>AUTHOR</a:t>
                      </a:r>
                      <a:endParaRPr lang="en-IN"/>
                    </a:p>
                  </a:txBody>
                  <a:tcPr/>
                </a:tc>
                <a:tc>
                  <a:txBody>
                    <a:bodyPr/>
                    <a:lstStyle/>
                    <a:p>
                      <a:r>
                        <a:rPr lang="en-US"/>
                        <a:t>SUMMARY</a:t>
                      </a:r>
                      <a:endParaRPr lang="en-IN"/>
                    </a:p>
                  </a:txBody>
                  <a:tcPr/>
                </a:tc>
                <a:extLst>
                  <a:ext uri="{0D108BD9-81ED-4DB2-BD59-A6C34878D82A}">
                    <a16:rowId xmlns:a16="http://schemas.microsoft.com/office/drawing/2014/main" val="3671440435"/>
                  </a:ext>
                </a:extLst>
              </a:tr>
              <a:tr h="4619790">
                <a:tc>
                  <a:txBody>
                    <a:bodyPr/>
                    <a:lstStyle/>
                    <a:p>
                      <a:r>
                        <a:rPr lang="en-US"/>
                        <a:t>1</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Adaptive LED Matrix High Beams</a:t>
                      </a:r>
                    </a:p>
                    <a:p>
                      <a:r>
                        <a:rPr lang="en-IN" dirty="0"/>
                        <a:t>(June 07,2022 )</a:t>
                      </a:r>
                    </a:p>
                    <a:p>
                      <a:endParaRPr lang="en-IN" dirty="0"/>
                    </a:p>
                    <a:p>
                      <a:r>
                        <a:rPr lang="en-IN" dirty="0"/>
                        <a:t>LINK :</a:t>
                      </a:r>
                    </a:p>
                    <a:p>
                      <a:r>
                        <a:rPr lang="en-US" dirty="0">
                          <a:hlinkClick r:id="rId2"/>
                        </a:rPr>
                        <a:t>Adaptive_Headlamps_in_Automobile_A_Review_on_the_Models_Detection_Techniques_and_Mathematical_Models.pdf</a:t>
                      </a:r>
                      <a:endParaRPr lang="en-IN" dirty="0"/>
                    </a:p>
                  </a:txBody>
                  <a:tcPr/>
                </a:tc>
                <a:tc>
                  <a:txBody>
                    <a:bodyPr/>
                    <a:lstStyle/>
                    <a:p>
                      <a:endParaRPr lang="en-IN" sz="1800" b="0" i="0" kern="1200">
                        <a:solidFill>
                          <a:schemeClr val="dk1"/>
                        </a:solidFill>
                        <a:effectLst/>
                        <a:latin typeface="+mn-lt"/>
                        <a:ea typeface="+mn-ea"/>
                        <a:cs typeface="+mn-cs"/>
                      </a:endParaRPr>
                    </a:p>
                    <a:p>
                      <a:r>
                        <a:rPr lang="en-IN" sz="1800" b="1" i="0" kern="1200">
                          <a:solidFill>
                            <a:schemeClr val="dk1"/>
                          </a:solidFill>
                          <a:effectLst/>
                          <a:latin typeface="+mn-lt"/>
                          <a:ea typeface="+mn-ea"/>
                          <a:cs typeface="+mn-cs"/>
                        </a:rPr>
                        <a:t>Can </a:t>
                      </a:r>
                      <a:r>
                        <a:rPr lang="en-IN" sz="1800" b="1" i="0" kern="1200" err="1">
                          <a:solidFill>
                            <a:schemeClr val="dk1"/>
                          </a:solidFill>
                          <a:effectLst/>
                          <a:latin typeface="+mn-lt"/>
                          <a:ea typeface="+mn-ea"/>
                          <a:cs typeface="+mn-cs"/>
                        </a:rPr>
                        <a:t>Ozcivelek</a:t>
                      </a:r>
                      <a:endParaRPr lang="en-IN" sz="1800" b="1" i="0" kern="1200">
                        <a:solidFill>
                          <a:schemeClr val="dk1"/>
                        </a:solidFill>
                        <a:effectLst/>
                        <a:latin typeface="+mn-lt"/>
                        <a:ea typeface="+mn-ea"/>
                        <a:cs typeface="+mn-cs"/>
                      </a:endParaRPr>
                    </a:p>
                    <a:p>
                      <a:endParaRPr lang="en-IN"/>
                    </a:p>
                  </a:txBody>
                  <a:tcPr/>
                </a:tc>
                <a:tc>
                  <a:txBody>
                    <a:bodyPr/>
                    <a:lstStyle/>
                    <a:p>
                      <a:pPr marL="342900" lvl="0" indent="-342900" algn="l">
                        <a:lnSpc>
                          <a:spcPct val="100000"/>
                        </a:lnSpc>
                        <a:spcBef>
                          <a:spcPts val="0"/>
                        </a:spcBef>
                        <a:spcAft>
                          <a:spcPts val="0"/>
                        </a:spcAft>
                        <a:buAutoNum type="arabicPeriod"/>
                      </a:pPr>
                      <a:r>
                        <a:rPr lang="en-US" sz="1800" b="0" i="0" u="none" strike="noStrike" kern="1200" noProof="0" dirty="0">
                          <a:effectLst/>
                        </a:rPr>
                        <a:t>It analyzes the road and the pretrained model</a:t>
                      </a:r>
                      <a:endParaRPr lang="en-US" dirty="0"/>
                    </a:p>
                    <a:p>
                      <a:pPr marL="0" lvl="0" indent="0" algn="l">
                        <a:lnSpc>
                          <a:spcPct val="100000"/>
                        </a:lnSpc>
                        <a:spcBef>
                          <a:spcPts val="0"/>
                        </a:spcBef>
                        <a:spcAft>
                          <a:spcPts val="0"/>
                        </a:spcAft>
                        <a:buNone/>
                      </a:pPr>
                      <a:r>
                        <a:rPr lang="en-US" sz="1800" b="0" i="0" u="none" strike="noStrike" kern="1200" noProof="0" dirty="0">
                          <a:effectLst/>
                        </a:rPr>
                        <a:t>recognizes vehicles (basically headlights and taillights)</a:t>
                      </a:r>
                      <a:endParaRPr lang="en-US" dirty="0"/>
                    </a:p>
                    <a:p>
                      <a:pPr lvl="0" algn="l">
                        <a:lnSpc>
                          <a:spcPct val="100000"/>
                        </a:lnSpc>
                        <a:spcBef>
                          <a:spcPts val="0"/>
                        </a:spcBef>
                        <a:spcAft>
                          <a:spcPts val="0"/>
                        </a:spcAft>
                        <a:buNone/>
                      </a:pPr>
                      <a:r>
                        <a:rPr lang="en-US" sz="1800" b="0" i="0" u="none" strike="noStrike" kern="1200" noProof="0" dirty="0">
                          <a:effectLst/>
                        </a:rPr>
                        <a:t>model trained using ssd_inception_v2_coco provided by </a:t>
                      </a:r>
                      <a:r>
                        <a:rPr lang="en-US" sz="1800" b="0" i="0" u="none" strike="noStrike" kern="1200" noProof="0" dirty="0" err="1">
                          <a:effectLst/>
                        </a:rPr>
                        <a:t>Tensorflow</a:t>
                      </a:r>
                      <a:r>
                        <a:rPr lang="en-US" sz="1800" b="0" i="0" u="none" strike="noStrike" kern="1200" noProof="0" dirty="0">
                          <a:effectLst/>
                        </a:rPr>
                        <a:t>.</a:t>
                      </a:r>
                      <a:endParaRPr lang="en-US" dirty="0"/>
                    </a:p>
                    <a:p>
                      <a:pPr lvl="0" algn="l">
                        <a:lnSpc>
                          <a:spcPct val="100000"/>
                        </a:lnSpc>
                        <a:spcBef>
                          <a:spcPts val="0"/>
                        </a:spcBef>
                        <a:spcAft>
                          <a:spcPts val="0"/>
                        </a:spcAft>
                        <a:buNone/>
                      </a:pPr>
                      <a:endParaRPr lang="en-US" sz="1800" b="0" i="0" u="none" strike="noStrike" kern="1200" noProof="0" dirty="0">
                        <a:effectLst/>
                      </a:endParaRPr>
                    </a:p>
                    <a:p>
                      <a:pPr lvl="0" algn="l">
                        <a:lnSpc>
                          <a:spcPct val="100000"/>
                        </a:lnSpc>
                        <a:spcBef>
                          <a:spcPts val="0"/>
                        </a:spcBef>
                        <a:spcAft>
                          <a:spcPts val="0"/>
                        </a:spcAft>
                        <a:buNone/>
                      </a:pPr>
                      <a:r>
                        <a:rPr lang="en-US" sz="1800" b="0" i="0" u="none" strike="noStrike" kern="1200" noProof="0" dirty="0">
                          <a:effectLst/>
                        </a:rPr>
                        <a:t>2. The LED module consists of 64 individual LED chips but for this project, only 32 of them are reserved for the "high beams", whereas the remaining 32 can be considered as low beams which are always turned ON. </a:t>
                      </a:r>
                      <a:endParaRPr lang="en-US" dirty="0"/>
                    </a:p>
                    <a:p>
                      <a:pPr lvl="0" algn="l">
                        <a:lnSpc>
                          <a:spcPct val="100000"/>
                        </a:lnSpc>
                        <a:spcBef>
                          <a:spcPts val="0"/>
                        </a:spcBef>
                        <a:spcAft>
                          <a:spcPts val="0"/>
                        </a:spcAft>
                        <a:buNone/>
                      </a:pPr>
                      <a:endParaRPr lang="en-US" sz="1800" b="0" i="0" u="none" strike="noStrike" kern="1200" noProof="0" dirty="0">
                        <a:effectLst/>
                      </a:endParaRPr>
                    </a:p>
                    <a:p>
                      <a:pPr lvl="0" algn="l">
                        <a:lnSpc>
                          <a:spcPct val="100000"/>
                        </a:lnSpc>
                        <a:spcBef>
                          <a:spcPts val="0"/>
                        </a:spcBef>
                        <a:spcAft>
                          <a:spcPts val="0"/>
                        </a:spcAft>
                        <a:buNone/>
                      </a:pPr>
                      <a:r>
                        <a:rPr lang="en-US" sz="1800" b="0" i="0" u="none" strike="noStrike" kern="1200" noProof="0" dirty="0">
                          <a:effectLst/>
                        </a:rPr>
                        <a:t>3. The area of detected vehicles are dynamically kept dark, while remaining areas are kept illuminated by the high beams</a:t>
                      </a:r>
                      <a:endParaRPr lang="en-US" dirty="0"/>
                    </a:p>
                    <a:p>
                      <a:pPr lvl="0">
                        <a:buNone/>
                      </a:pP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77535395"/>
                  </a:ext>
                </a:extLst>
              </a:tr>
            </a:tbl>
          </a:graphicData>
        </a:graphic>
      </p:graphicFrame>
    </p:spTree>
    <p:extLst>
      <p:ext uri="{BB962C8B-B14F-4D97-AF65-F5344CB8AC3E}">
        <p14:creationId xmlns:p14="http://schemas.microsoft.com/office/powerpoint/2010/main" val="230666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94A93B0-BFF8-3035-C767-9AEBAE27131C}"/>
              </a:ext>
            </a:extLst>
          </p:cNvPr>
          <p:cNvGraphicFramePr>
            <a:graphicFrameLocks noGrp="1"/>
          </p:cNvGraphicFramePr>
          <p:nvPr/>
        </p:nvGraphicFramePr>
        <p:xfrm>
          <a:off x="207390" y="216816"/>
          <a:ext cx="11802353" cy="6451530"/>
        </p:xfrm>
        <a:graphic>
          <a:graphicData uri="http://schemas.openxmlformats.org/drawingml/2006/table">
            <a:tbl>
              <a:tblPr firstRow="1" bandRow="1">
                <a:tableStyleId>{073A0DAA-6AF3-43AB-8588-CEC1D06C72B9}</a:tableStyleId>
              </a:tblPr>
              <a:tblGrid>
                <a:gridCol w="1140924">
                  <a:extLst>
                    <a:ext uri="{9D8B030D-6E8A-4147-A177-3AD203B41FA5}">
                      <a16:colId xmlns:a16="http://schemas.microsoft.com/office/drawing/2014/main" val="394286836"/>
                    </a:ext>
                  </a:extLst>
                </a:gridCol>
                <a:gridCol w="2722881">
                  <a:extLst>
                    <a:ext uri="{9D8B030D-6E8A-4147-A177-3AD203B41FA5}">
                      <a16:colId xmlns:a16="http://schemas.microsoft.com/office/drawing/2014/main" val="4163354443"/>
                    </a:ext>
                  </a:extLst>
                </a:gridCol>
                <a:gridCol w="2536031">
                  <a:extLst>
                    <a:ext uri="{9D8B030D-6E8A-4147-A177-3AD203B41FA5}">
                      <a16:colId xmlns:a16="http://schemas.microsoft.com/office/drawing/2014/main" val="791050999"/>
                    </a:ext>
                  </a:extLst>
                </a:gridCol>
                <a:gridCol w="5402517">
                  <a:extLst>
                    <a:ext uri="{9D8B030D-6E8A-4147-A177-3AD203B41FA5}">
                      <a16:colId xmlns:a16="http://schemas.microsoft.com/office/drawing/2014/main" val="1828992271"/>
                    </a:ext>
                  </a:extLst>
                </a:gridCol>
              </a:tblGrid>
              <a:tr h="402188">
                <a:tc>
                  <a:txBody>
                    <a:bodyPr/>
                    <a:lstStyle/>
                    <a:p>
                      <a:r>
                        <a:rPr lang="en-US"/>
                        <a:t>SR.NO</a:t>
                      </a:r>
                      <a:endParaRPr lang="en-IN"/>
                    </a:p>
                  </a:txBody>
                  <a:tcPr/>
                </a:tc>
                <a:tc>
                  <a:txBody>
                    <a:bodyPr/>
                    <a:lstStyle/>
                    <a:p>
                      <a:r>
                        <a:rPr lang="en-US"/>
                        <a:t>TITLE</a:t>
                      </a:r>
                      <a:endParaRPr lang="en-IN"/>
                    </a:p>
                  </a:txBody>
                  <a:tcPr/>
                </a:tc>
                <a:tc>
                  <a:txBody>
                    <a:bodyPr/>
                    <a:lstStyle/>
                    <a:p>
                      <a:r>
                        <a:rPr lang="en-US"/>
                        <a:t>AUTHOR</a:t>
                      </a:r>
                      <a:endParaRPr lang="en-IN"/>
                    </a:p>
                  </a:txBody>
                  <a:tcPr/>
                </a:tc>
                <a:tc>
                  <a:txBody>
                    <a:bodyPr/>
                    <a:lstStyle/>
                    <a:p>
                      <a:r>
                        <a:rPr lang="en-US"/>
                        <a:t>SUMMARY</a:t>
                      </a:r>
                      <a:endParaRPr lang="en-IN"/>
                    </a:p>
                  </a:txBody>
                  <a:tcPr/>
                </a:tc>
                <a:extLst>
                  <a:ext uri="{0D108BD9-81ED-4DB2-BD59-A6C34878D82A}">
                    <a16:rowId xmlns:a16="http://schemas.microsoft.com/office/drawing/2014/main" val="191673638"/>
                  </a:ext>
                </a:extLst>
              </a:tr>
              <a:tr h="6049342">
                <a:tc>
                  <a:txBody>
                    <a:bodyPr/>
                    <a:lstStyle/>
                    <a:p>
                      <a:r>
                        <a:rPr lang="en-US"/>
                        <a:t>2</a:t>
                      </a:r>
                      <a:endParaRPr lang="en-IN"/>
                    </a:p>
                  </a:txBody>
                  <a:tcPr/>
                </a:tc>
                <a:tc>
                  <a:txBody>
                    <a:bodyPr/>
                    <a:lstStyle/>
                    <a:p>
                      <a:r>
                        <a:rPr lang="en-US" dirty="0"/>
                        <a:t>Adaptive Headlamps in Automobile: A Review on the Models, Detection Techniques, and Mathematical Models</a:t>
                      </a:r>
                    </a:p>
                    <a:p>
                      <a:r>
                        <a:rPr lang="en-US" dirty="0"/>
                        <a:t>(j</a:t>
                      </a:r>
                      <a:r>
                        <a:rPr lang="en-IN" dirty="0" err="1"/>
                        <a:t>une</a:t>
                      </a:r>
                      <a:r>
                        <a:rPr lang="en-IN" dirty="0"/>
                        <a:t> 23, 2021)</a:t>
                      </a:r>
                      <a:endParaRPr lang="en-US" dirty="0"/>
                    </a:p>
                    <a:p>
                      <a:endParaRPr lang="en-US" dirty="0"/>
                    </a:p>
                    <a:p>
                      <a:endParaRPr lang="en-US" dirty="0"/>
                    </a:p>
                    <a:p>
                      <a:endParaRPr lang="en-US" dirty="0"/>
                    </a:p>
                    <a:p>
                      <a:r>
                        <a:rPr lang="en-US" dirty="0"/>
                        <a:t>LINK :</a:t>
                      </a:r>
                      <a:r>
                        <a:rPr lang="en-US" dirty="0">
                          <a:hlinkClick r:id="rId2"/>
                        </a:rPr>
                        <a:t>Adaptive_Headlamps_in_Automobile_A_Review_on_the_Models_Detection_Techniques_and_Mathematical_Models.pdf</a:t>
                      </a:r>
                      <a:endParaRPr lang="en-IN" dirty="0"/>
                    </a:p>
                  </a:txBody>
                  <a:tcPr/>
                </a:tc>
                <a:tc>
                  <a:txBody>
                    <a:bodyPr/>
                    <a:lstStyle/>
                    <a:p>
                      <a:r>
                        <a:rPr lang="en-IN"/>
                        <a:t>G. Toney, C. Bhargava:</a:t>
                      </a:r>
                    </a:p>
                  </a:txBody>
                  <a:tcPr/>
                </a:tc>
                <a:tc>
                  <a:txBody>
                    <a:bodyPr/>
                    <a:lstStyle/>
                    <a:p>
                      <a:r>
                        <a:rPr lang="en-US" dirty="0"/>
                        <a:t>1. An automatic front light systems framework ensures better visibility to drivers by carrying the beam projections as the vehicle traverses .</a:t>
                      </a:r>
                      <a:endParaRPr lang="en-IN" dirty="0"/>
                    </a:p>
                    <a:p>
                      <a:pPr lvl="0">
                        <a:buNone/>
                      </a:pPr>
                      <a:endParaRPr lang="en-US" dirty="0"/>
                    </a:p>
                    <a:p>
                      <a:pPr lvl="0">
                        <a:buNone/>
                      </a:pPr>
                      <a:r>
                        <a:rPr lang="en-US" dirty="0"/>
                        <a:t>2. Using an AFS system, the beam lobes of the headlamp are varied according to the side where the vehicle takes a turn to improve the drivers’ perceivability of the road and avoid accidents.</a:t>
                      </a:r>
                      <a:endParaRPr lang="en-IN" dirty="0"/>
                    </a:p>
                    <a:p>
                      <a:pPr lvl="0">
                        <a:buNone/>
                      </a:pPr>
                      <a:r>
                        <a:rPr lang="en-US" dirty="0"/>
                        <a:t>involving pedestrians or other objects. </a:t>
                      </a:r>
                      <a:endParaRPr lang="en-IN" dirty="0"/>
                    </a:p>
                    <a:p>
                      <a:pPr lvl="0">
                        <a:buNone/>
                      </a:pPr>
                      <a:endParaRPr lang="en-US" dirty="0"/>
                    </a:p>
                    <a:p>
                      <a:pPr lvl="0">
                        <a:buNone/>
                      </a:pPr>
                      <a:r>
                        <a:rPr lang="en-US" dirty="0"/>
                        <a:t>3. This framework is a simple system that controls the headlamp divergence using a stepper motor.</a:t>
                      </a:r>
                      <a:endParaRPr lang="en-IN" dirty="0"/>
                    </a:p>
                  </a:txBody>
                  <a:tcPr/>
                </a:tc>
                <a:extLst>
                  <a:ext uri="{0D108BD9-81ED-4DB2-BD59-A6C34878D82A}">
                    <a16:rowId xmlns:a16="http://schemas.microsoft.com/office/drawing/2014/main" val="1398185523"/>
                  </a:ext>
                </a:extLst>
              </a:tr>
            </a:tbl>
          </a:graphicData>
        </a:graphic>
      </p:graphicFrame>
    </p:spTree>
    <p:extLst>
      <p:ext uri="{BB962C8B-B14F-4D97-AF65-F5344CB8AC3E}">
        <p14:creationId xmlns:p14="http://schemas.microsoft.com/office/powerpoint/2010/main" val="122910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25BD144-E4D0-AB31-E0FA-30A7A95FC896}"/>
              </a:ext>
            </a:extLst>
          </p:cNvPr>
          <p:cNvGraphicFramePr>
            <a:graphicFrameLocks noGrp="1"/>
          </p:cNvGraphicFramePr>
          <p:nvPr/>
        </p:nvGraphicFramePr>
        <p:xfrm>
          <a:off x="180680" y="150829"/>
          <a:ext cx="11830640" cy="6513922"/>
        </p:xfrm>
        <a:graphic>
          <a:graphicData uri="http://schemas.openxmlformats.org/drawingml/2006/table">
            <a:tbl>
              <a:tblPr firstRow="1" bandRow="1">
                <a:tableStyleId>{073A0DAA-6AF3-43AB-8588-CEC1D06C72B9}</a:tableStyleId>
              </a:tblPr>
              <a:tblGrid>
                <a:gridCol w="1093511">
                  <a:extLst>
                    <a:ext uri="{9D8B030D-6E8A-4147-A177-3AD203B41FA5}">
                      <a16:colId xmlns:a16="http://schemas.microsoft.com/office/drawing/2014/main" val="3709694302"/>
                    </a:ext>
                  </a:extLst>
                </a:gridCol>
                <a:gridCol w="2705492">
                  <a:extLst>
                    <a:ext uri="{9D8B030D-6E8A-4147-A177-3AD203B41FA5}">
                      <a16:colId xmlns:a16="http://schemas.microsoft.com/office/drawing/2014/main" val="3106076838"/>
                    </a:ext>
                  </a:extLst>
                </a:gridCol>
                <a:gridCol w="2601798">
                  <a:extLst>
                    <a:ext uri="{9D8B030D-6E8A-4147-A177-3AD203B41FA5}">
                      <a16:colId xmlns:a16="http://schemas.microsoft.com/office/drawing/2014/main" val="1169919837"/>
                    </a:ext>
                  </a:extLst>
                </a:gridCol>
                <a:gridCol w="5429839">
                  <a:extLst>
                    <a:ext uri="{9D8B030D-6E8A-4147-A177-3AD203B41FA5}">
                      <a16:colId xmlns:a16="http://schemas.microsoft.com/office/drawing/2014/main" val="3091262230"/>
                    </a:ext>
                  </a:extLst>
                </a:gridCol>
              </a:tblGrid>
              <a:tr h="420253">
                <a:tc>
                  <a:txBody>
                    <a:bodyPr/>
                    <a:lstStyle/>
                    <a:p>
                      <a:r>
                        <a:rPr lang="en-US"/>
                        <a:t>SR.NO</a:t>
                      </a:r>
                      <a:endParaRPr lang="en-IN"/>
                    </a:p>
                  </a:txBody>
                  <a:tcPr/>
                </a:tc>
                <a:tc>
                  <a:txBody>
                    <a:bodyPr/>
                    <a:lstStyle/>
                    <a:p>
                      <a:r>
                        <a:rPr lang="en-US"/>
                        <a:t>TITLE</a:t>
                      </a:r>
                      <a:endParaRPr lang="en-IN"/>
                    </a:p>
                  </a:txBody>
                  <a:tcPr/>
                </a:tc>
                <a:tc>
                  <a:txBody>
                    <a:bodyPr/>
                    <a:lstStyle/>
                    <a:p>
                      <a:r>
                        <a:rPr lang="en-US"/>
                        <a:t>AUTHOR</a:t>
                      </a:r>
                      <a:endParaRPr lang="en-IN"/>
                    </a:p>
                  </a:txBody>
                  <a:tcPr/>
                </a:tc>
                <a:tc>
                  <a:txBody>
                    <a:bodyPr/>
                    <a:lstStyle/>
                    <a:p>
                      <a:r>
                        <a:rPr lang="en-US"/>
                        <a:t>SUMMARY</a:t>
                      </a:r>
                      <a:endParaRPr lang="en-IN"/>
                    </a:p>
                  </a:txBody>
                  <a:tcPr/>
                </a:tc>
                <a:extLst>
                  <a:ext uri="{0D108BD9-81ED-4DB2-BD59-A6C34878D82A}">
                    <a16:rowId xmlns:a16="http://schemas.microsoft.com/office/drawing/2014/main" val="2929467632"/>
                  </a:ext>
                </a:extLst>
              </a:tr>
              <a:tr h="6093669">
                <a:tc>
                  <a:txBody>
                    <a:bodyPr/>
                    <a:lstStyle/>
                    <a:p>
                      <a:r>
                        <a:rPr lang="en-IN"/>
                        <a:t>3</a:t>
                      </a:r>
                    </a:p>
                  </a:txBody>
                  <a:tcPr/>
                </a:tc>
                <a:tc>
                  <a:txBody>
                    <a:bodyPr/>
                    <a:lstStyle/>
                    <a:p>
                      <a:r>
                        <a:rPr lang="en-US" dirty="0"/>
                        <a:t>An Adaptive Driving Beam System based on the Angle Information of the Opposite Vehicle</a:t>
                      </a:r>
                    </a:p>
                    <a:p>
                      <a:r>
                        <a:rPr lang="en-US" dirty="0"/>
                        <a:t>(</a:t>
                      </a:r>
                      <a:r>
                        <a:rPr lang="en-IN" dirty="0"/>
                        <a:t>June 07,2021 )</a:t>
                      </a:r>
                      <a:endParaRPr lang="en-US" dirty="0"/>
                    </a:p>
                    <a:p>
                      <a:endParaRPr lang="en-US" dirty="0"/>
                    </a:p>
                    <a:p>
                      <a:r>
                        <a:rPr lang="en-US" dirty="0"/>
                        <a:t>LINK :</a:t>
                      </a:r>
                    </a:p>
                    <a:p>
                      <a:r>
                        <a:rPr lang="en-IN" dirty="0">
                          <a:hlinkClick r:id="rId2"/>
                        </a:rPr>
                        <a:t>deng2021.pdf</a:t>
                      </a:r>
                      <a:endParaRPr lang="en-IN" dirty="0"/>
                    </a:p>
                  </a:txBody>
                  <a:tcPr/>
                </a:tc>
                <a:tc>
                  <a:txBody>
                    <a:bodyPr/>
                    <a:lstStyle/>
                    <a:p>
                      <a:r>
                        <a:rPr lang="en-IN"/>
                        <a:t>Yida Deng1 ,</a:t>
                      </a:r>
                      <a:r>
                        <a:rPr lang="en-IN" err="1"/>
                        <a:t>Zhongxu</a:t>
                      </a:r>
                      <a:r>
                        <a:rPr lang="en-IN"/>
                        <a:t> Guan2 ,Hang Zhang2 ,Wenbo Zhao1 ,Bin Wu1 ,Xiaolong Wang, </a:t>
                      </a:r>
                      <a:r>
                        <a:rPr lang="en-IN" err="1"/>
                        <a:t>Geyu</a:t>
                      </a:r>
                      <a:r>
                        <a:rPr lang="en-IN"/>
                        <a:t> Lu1</a:t>
                      </a:r>
                    </a:p>
                  </a:txBody>
                  <a:tcPr/>
                </a:tc>
                <a:tc>
                  <a:txBody>
                    <a:bodyPr/>
                    <a:lstStyle/>
                    <a:p>
                      <a:r>
                        <a:rPr lang="en-US" dirty="0"/>
                        <a:t>1. This automatic adjustment technique can modify the lighting shape of the high beam according to the position of the opposite vehicle, which can prevent dazzling and improve the safety when driving on road. </a:t>
                      </a:r>
                      <a:endParaRPr lang="en-IN" dirty="0"/>
                    </a:p>
                    <a:p>
                      <a:pPr lvl="0">
                        <a:buNone/>
                      </a:pPr>
                      <a:endParaRPr lang="en-US" dirty="0"/>
                    </a:p>
                    <a:p>
                      <a:pPr lvl="0">
                        <a:buNone/>
                      </a:pPr>
                      <a:r>
                        <a:rPr lang="en-US" dirty="0"/>
                        <a:t>2. In this paper, an angle detecting ADB technique is proposed, which can calculate and predict the angle of the vehicle coming from the opposite road and turn off the corresponding LEDs to avoid causing dazzling. </a:t>
                      </a:r>
                      <a:endParaRPr lang="en-IN" dirty="0"/>
                    </a:p>
                    <a:p>
                      <a:pPr lvl="0">
                        <a:buNone/>
                      </a:pPr>
                      <a:endParaRPr lang="en-US" dirty="0"/>
                    </a:p>
                    <a:p>
                      <a:pPr lvl="0">
                        <a:buNone/>
                      </a:pPr>
                      <a:r>
                        <a:rPr lang="en-US" dirty="0"/>
                        <a:t>3. The adaptive beam adjustment algorithm is analyzed and simulated by MATLAB, and is implemented on a NXP S32K144 platform. </a:t>
                      </a:r>
                      <a:endParaRPr lang="en-IN" dirty="0"/>
                    </a:p>
                    <a:p>
                      <a:pPr lvl="0">
                        <a:buNone/>
                      </a:pPr>
                      <a:endParaRPr lang="en-US" dirty="0"/>
                    </a:p>
                    <a:p>
                      <a:pPr lvl="0">
                        <a:buNone/>
                      </a:pPr>
                      <a:r>
                        <a:rPr lang="en-US" dirty="0"/>
                        <a:t>4. CAN bus is introduced to transmit the controlling instruction to the LED matrix in the headlight.</a:t>
                      </a:r>
                      <a:endParaRPr lang="en-IN" dirty="0"/>
                    </a:p>
                    <a:p>
                      <a:pPr lvl="0">
                        <a:buNone/>
                      </a:pPr>
                      <a:endParaRPr lang="en-US" dirty="0"/>
                    </a:p>
                    <a:p>
                      <a:pPr lvl="0">
                        <a:buNone/>
                      </a:pPr>
                      <a:r>
                        <a:rPr lang="en-US" dirty="0"/>
                        <a:t>5. The designed ADB system can extremely reduce the risk when driving at night and has a broad prospect in the future automotive market.</a:t>
                      </a:r>
                      <a:endParaRPr lang="en-IN" dirty="0"/>
                    </a:p>
                  </a:txBody>
                  <a:tcPr/>
                </a:tc>
                <a:extLst>
                  <a:ext uri="{0D108BD9-81ED-4DB2-BD59-A6C34878D82A}">
                    <a16:rowId xmlns:a16="http://schemas.microsoft.com/office/drawing/2014/main" val="1268980895"/>
                  </a:ext>
                </a:extLst>
              </a:tr>
            </a:tbl>
          </a:graphicData>
        </a:graphic>
      </p:graphicFrame>
    </p:spTree>
    <p:extLst>
      <p:ext uri="{BB962C8B-B14F-4D97-AF65-F5344CB8AC3E}">
        <p14:creationId xmlns:p14="http://schemas.microsoft.com/office/powerpoint/2010/main" val="261440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A75E76-BE81-A7CA-2B69-ABCD10613EA7}"/>
              </a:ext>
            </a:extLst>
          </p:cNvPr>
          <p:cNvSpPr/>
          <p:nvPr/>
        </p:nvSpPr>
        <p:spPr>
          <a:xfrm>
            <a:off x="644406" y="235604"/>
            <a:ext cx="2875724"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Best Solution :</a:t>
            </a:r>
          </a:p>
        </p:txBody>
      </p:sp>
      <p:sp>
        <p:nvSpPr>
          <p:cNvPr id="3" name="Rectangle 2">
            <a:extLst>
              <a:ext uri="{FF2B5EF4-FFF2-40B4-BE49-F238E27FC236}">
                <a16:creationId xmlns:a16="http://schemas.microsoft.com/office/drawing/2014/main" id="{5599EE1D-F4EC-F171-E3B8-C37D2A92E7DF}"/>
              </a:ext>
            </a:extLst>
          </p:cNvPr>
          <p:cNvSpPr/>
          <p:nvPr/>
        </p:nvSpPr>
        <p:spPr>
          <a:xfrm>
            <a:off x="3408449" y="273130"/>
            <a:ext cx="6464462" cy="646331"/>
          </a:xfrm>
          <a:prstGeom prst="rect">
            <a:avLst/>
          </a:prstGeom>
          <a:noFill/>
        </p:spPr>
        <p:txBody>
          <a:bodyPr wrap="none" lIns="91440" tIns="45720" rIns="91440" bIns="45720">
            <a:spAutoFit/>
          </a:bodyPr>
          <a:lstStyle/>
          <a:p>
            <a:pPr algn="ctr"/>
            <a:r>
              <a:rPr lang="en-US" sz="3600" i="0" dirty="0">
                <a:effectLst/>
              </a:rPr>
              <a:t>Adaptive LED Matrix High Beams</a:t>
            </a:r>
          </a:p>
        </p:txBody>
      </p:sp>
      <p:sp>
        <p:nvSpPr>
          <p:cNvPr id="4" name="Rectangle 3">
            <a:extLst>
              <a:ext uri="{FF2B5EF4-FFF2-40B4-BE49-F238E27FC236}">
                <a16:creationId xmlns:a16="http://schemas.microsoft.com/office/drawing/2014/main" id="{0A68DC58-06C7-31CA-B778-4A80A0845379}"/>
              </a:ext>
            </a:extLst>
          </p:cNvPr>
          <p:cNvSpPr/>
          <p:nvPr/>
        </p:nvSpPr>
        <p:spPr>
          <a:xfrm>
            <a:off x="674927" y="1157786"/>
            <a:ext cx="2819491"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Justifications</a:t>
            </a:r>
            <a:r>
              <a:rPr lang="en-US" sz="3600" b="0" cap="none" spc="0" dirty="0">
                <a:ln w="0"/>
                <a:solidFill>
                  <a:schemeClr val="tx1"/>
                </a:solidFill>
                <a:effectLst>
                  <a:outerShdw blurRad="38100" dist="19050" dir="2700000" algn="tl" rotWithShape="0">
                    <a:schemeClr val="dk1">
                      <a:alpha val="40000"/>
                    </a:schemeClr>
                  </a:outerShdw>
                </a:effectLst>
              </a:rPr>
              <a:t> :</a:t>
            </a:r>
          </a:p>
        </p:txBody>
      </p:sp>
      <p:sp>
        <p:nvSpPr>
          <p:cNvPr id="7" name="Rectangle 6">
            <a:extLst>
              <a:ext uri="{FF2B5EF4-FFF2-40B4-BE49-F238E27FC236}">
                <a16:creationId xmlns:a16="http://schemas.microsoft.com/office/drawing/2014/main" id="{6A5233DE-86E0-4244-C3FB-90FF7852AC50}"/>
              </a:ext>
            </a:extLst>
          </p:cNvPr>
          <p:cNvSpPr/>
          <p:nvPr/>
        </p:nvSpPr>
        <p:spPr>
          <a:xfrm>
            <a:off x="465829" y="4067838"/>
            <a:ext cx="11488020" cy="120032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400" b="0" i="0">
                <a:effectLst/>
                <a:latin typeface="-apple-system"/>
              </a:rPr>
              <a:t>If more than 2 vehicles are detected, high beams are turned OFF altogether as the existing 8 columns would be divided too much to the point where the efficiency of illumination would be lost.</a:t>
            </a:r>
            <a:endParaRPr lang="en-US" sz="2400" b="0" cap="none" spc="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2188CD9B-E9E8-1E6F-61B1-7A6E40744116}"/>
              </a:ext>
            </a:extLst>
          </p:cNvPr>
          <p:cNvSpPr txBox="1"/>
          <p:nvPr/>
        </p:nvSpPr>
        <p:spPr>
          <a:xfrm>
            <a:off x="421520" y="5430707"/>
            <a:ext cx="11348959" cy="830997"/>
          </a:xfrm>
          <a:prstGeom prst="rect">
            <a:avLst/>
          </a:prstGeom>
          <a:noFill/>
        </p:spPr>
        <p:txBody>
          <a:bodyPr wrap="square">
            <a:spAutoFit/>
          </a:bodyPr>
          <a:lstStyle/>
          <a:p>
            <a:pPr marL="342900" indent="-342900">
              <a:buFont typeface="Arial" panose="020B0604020202020204" pitchFamily="34" charset="0"/>
              <a:buChar char="•"/>
            </a:pPr>
            <a:r>
              <a:rPr lang="en-US" sz="2400" b="0" i="0">
                <a:effectLst/>
                <a:latin typeface="-apple-system"/>
              </a:rPr>
              <a:t>The object detection model is capable of recognizing both oncoming and preceding vehicles and works with different types of vehicles (cars, trucks, buses etc.)</a:t>
            </a:r>
            <a:endParaRPr lang="en-US" sz="2400" b="0" cap="none" spc="0">
              <a:ln w="0"/>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E911877D-821E-0BEE-97FD-624414313F2C}"/>
              </a:ext>
            </a:extLst>
          </p:cNvPr>
          <p:cNvSpPr/>
          <p:nvPr/>
        </p:nvSpPr>
        <p:spPr>
          <a:xfrm>
            <a:off x="514179" y="1966306"/>
            <a:ext cx="11439670" cy="1938992"/>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400" b="0" i="0">
                <a:effectLst/>
                <a:latin typeface="-apple-system"/>
              </a:rPr>
              <a:t>The LED module consists of 64 individual LED chips but for this project, only 32 of them </a:t>
            </a:r>
          </a:p>
          <a:p>
            <a:r>
              <a:rPr lang="en-US" sz="2400" b="0" i="0">
                <a:effectLst/>
                <a:latin typeface="-apple-system"/>
              </a:rPr>
              <a:t>     are reserved for the "high beams", whereas the remaining 32 can be considered </a:t>
            </a:r>
          </a:p>
          <a:p>
            <a:r>
              <a:rPr lang="en-US" sz="2400" b="0" i="0">
                <a:effectLst/>
                <a:latin typeface="-apple-system"/>
              </a:rPr>
              <a:t>     as low beams which are always turned ON. So we are dealing with 32 LED chips</a:t>
            </a:r>
          </a:p>
          <a:p>
            <a:r>
              <a:rPr lang="en-US" sz="2400" b="0" i="0">
                <a:effectLst/>
                <a:latin typeface="-apple-system"/>
              </a:rPr>
              <a:t>     in 4 rows and 8 columns. To provide a glare-free environment for other drivers,</a:t>
            </a:r>
          </a:p>
          <a:p>
            <a:r>
              <a:rPr lang="en-US" sz="2400" b="0" i="0">
                <a:effectLst/>
                <a:latin typeface="-apple-system"/>
              </a:rPr>
              <a:t>     the 32 LEDs are divided into 8 columns all of which can be individually turned ON/OFF. </a:t>
            </a:r>
            <a:endParaRPr lang="en-IN" sz="24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31159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5612AE-A0B0-2F96-6D0B-20AE86EC12C3}"/>
              </a:ext>
            </a:extLst>
          </p:cNvPr>
          <p:cNvSpPr/>
          <p:nvPr/>
        </p:nvSpPr>
        <p:spPr>
          <a:xfrm>
            <a:off x="-155876" y="104257"/>
            <a:ext cx="5109219" cy="769441"/>
          </a:xfrm>
          <a:prstGeom prst="rect">
            <a:avLst/>
          </a:prstGeom>
          <a:noFill/>
        </p:spPr>
        <p:txBody>
          <a:bodyPr wrap="square" lIns="91440" tIns="45720" rIns="91440" bIns="45720">
            <a:spAutoFit/>
          </a:bodyPr>
          <a:lstStyle/>
          <a:p>
            <a:pPr algn="ctr"/>
            <a:r>
              <a:rPr lang="en-US" sz="4400" b="0" u="sng" cap="none" spc="0">
                <a:ln w="0"/>
                <a:solidFill>
                  <a:schemeClr val="tx1"/>
                </a:solidFill>
                <a:effectLst>
                  <a:outerShdw blurRad="38100" dist="19050" dir="2700000" algn="tl" rotWithShape="0">
                    <a:schemeClr val="dk1">
                      <a:alpha val="40000"/>
                    </a:schemeClr>
                  </a:outerShdw>
                </a:effectLst>
              </a:rPr>
              <a:t>Need Statement :</a:t>
            </a:r>
          </a:p>
        </p:txBody>
      </p:sp>
      <p:sp>
        <p:nvSpPr>
          <p:cNvPr id="6" name="TextBox 5">
            <a:extLst>
              <a:ext uri="{FF2B5EF4-FFF2-40B4-BE49-F238E27FC236}">
                <a16:creationId xmlns:a16="http://schemas.microsoft.com/office/drawing/2014/main" id="{DAC3EE9E-0176-1D26-99B9-D00677391ECB}"/>
              </a:ext>
            </a:extLst>
          </p:cNvPr>
          <p:cNvSpPr txBox="1"/>
          <p:nvPr/>
        </p:nvSpPr>
        <p:spPr>
          <a:xfrm>
            <a:off x="137760" y="1119883"/>
            <a:ext cx="11898029"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a:ln w="0"/>
                <a:effectLst>
                  <a:outerShdw blurRad="38100" dist="19050" dir="2700000" algn="tl" rotWithShape="0">
                    <a:schemeClr val="dk1">
                      <a:alpha val="40000"/>
                    </a:schemeClr>
                  </a:outerShdw>
                </a:effectLst>
              </a:rPr>
              <a:t>Control the glare(harsh uncomfortable light) coming from the headlight</a:t>
            </a:r>
            <a:r>
              <a:rPr lang="en-US" sz="2800" b="1" cap="none" spc="0">
                <a:ln w="0"/>
                <a:solidFill>
                  <a:schemeClr val="tx1"/>
                </a:solidFill>
                <a:effectLst>
                  <a:outerShdw blurRad="38100" dist="19050" dir="2700000" algn="tl" rotWithShape="0">
                    <a:schemeClr val="dk1">
                      <a:alpha val="40000"/>
                    </a:schemeClr>
                  </a:outerShdw>
                </a:effectLst>
              </a:rPr>
              <a:t> </a:t>
            </a:r>
          </a:p>
          <a:p>
            <a:pPr marL="1200150" lvl="2" indent="-285750">
              <a:buFont typeface="Arial" panose="020B0604020202020204" pitchFamily="34" charset="0"/>
              <a:buChar char="•"/>
            </a:pPr>
            <a:r>
              <a:rPr lang="en-US" sz="2800" i="0">
                <a:effectLst/>
              </a:rPr>
              <a:t>illuminate as much of the road as possible while not dazzling other drivers for both oncoming and preceding traffic</a:t>
            </a:r>
            <a:endParaRPr lang="en-US" sz="2800" cap="none" spc="0">
              <a:ln w="0"/>
              <a:solidFill>
                <a:schemeClr val="tx1"/>
              </a:solidFill>
              <a:effectLst>
                <a:outerShdw blurRad="38100" dist="19050" dir="2700000" algn="tl" rotWithShape="0">
                  <a:schemeClr val="dk1">
                    <a:alpha val="40000"/>
                  </a:schemeClr>
                </a:outerShdw>
              </a:effectLst>
            </a:endParaRPr>
          </a:p>
          <a:p>
            <a:pPr marL="1200150" lvl="2" indent="-285750">
              <a:buFont typeface="Arial" panose="020B0604020202020204" pitchFamily="34" charset="0"/>
              <a:buChar char="•"/>
            </a:pPr>
            <a:r>
              <a:rPr lang="en-US" sz="2800" cap="none" spc="0">
                <a:ln w="0"/>
                <a:solidFill>
                  <a:schemeClr val="tx1"/>
                </a:solidFill>
                <a:effectLst>
                  <a:outerShdw blurRad="38100" dist="19050" dir="2700000" algn="tl" rotWithShape="0">
                    <a:schemeClr val="dk1">
                      <a:alpha val="40000"/>
                    </a:schemeClr>
                  </a:outerShdw>
                </a:effectLst>
              </a:rPr>
              <a:t>Proper brightness control for the headlight</a:t>
            </a:r>
          </a:p>
          <a:p>
            <a:pPr marL="285750" indent="-285750">
              <a:buFont typeface="Arial" panose="020B0604020202020204" pitchFamily="34" charset="0"/>
              <a:buChar char="•"/>
            </a:pPr>
            <a:endParaRPr lang="en-IN" sz="2800"/>
          </a:p>
        </p:txBody>
      </p:sp>
      <p:sp>
        <p:nvSpPr>
          <p:cNvPr id="9" name="Rectangle 8">
            <a:extLst>
              <a:ext uri="{FF2B5EF4-FFF2-40B4-BE49-F238E27FC236}">
                <a16:creationId xmlns:a16="http://schemas.microsoft.com/office/drawing/2014/main" id="{1DB268F6-A92A-6BE6-D97D-9D72483E599F}"/>
              </a:ext>
            </a:extLst>
          </p:cNvPr>
          <p:cNvSpPr/>
          <p:nvPr/>
        </p:nvSpPr>
        <p:spPr>
          <a:xfrm>
            <a:off x="6003634" y="2967335"/>
            <a:ext cx="877163" cy="923330"/>
          </a:xfrm>
          <a:prstGeom prst="rect">
            <a:avLst/>
          </a:prstGeom>
          <a:noFill/>
        </p:spPr>
        <p:txBody>
          <a:bodyPr wrap="none" lIns="91440" tIns="45720" rIns="91440" bIns="45720">
            <a:spAutoFit/>
          </a:bodyPr>
          <a:lstStyle/>
          <a:p>
            <a:pPr marL="685800" indent="-685800">
              <a:buFont typeface="Arial" panose="020B0604020202020204" pitchFamily="34" charset="0"/>
              <a:buChar char="•"/>
            </a:pP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A716B723-229C-A0D0-6742-69355958EDC9}"/>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B1BBC2BA-C5E6-628B-E6A0-47BDDE3BE759}"/>
              </a:ext>
            </a:extLst>
          </p:cNvPr>
          <p:cNvSpPr/>
          <p:nvPr/>
        </p:nvSpPr>
        <p:spPr>
          <a:xfrm>
            <a:off x="243214" y="3491349"/>
            <a:ext cx="11520840" cy="224676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800" b="1">
                <a:ln w="0"/>
                <a:effectLst>
                  <a:outerShdw blurRad="38100" dist="19050" dir="2700000" algn="tl" rotWithShape="0">
                    <a:schemeClr val="dk1">
                      <a:alpha val="40000"/>
                    </a:schemeClr>
                  </a:outerShdw>
                </a:effectLst>
              </a:rPr>
              <a:t>Model expectations</a:t>
            </a:r>
          </a:p>
          <a:p>
            <a:pPr marL="1257300" lvl="2" indent="-342900">
              <a:buFont typeface="Arial" panose="020B0604020202020204" pitchFamily="34" charset="0"/>
              <a:buChar char="•"/>
            </a:pPr>
            <a:r>
              <a:rPr lang="en-US" sz="2800">
                <a:ln w="0"/>
                <a:effectLst>
                  <a:outerShdw blurRad="38100" dist="19050" dir="2700000" algn="tl" rotWithShape="0">
                    <a:schemeClr val="dk1">
                      <a:alpha val="40000"/>
                    </a:schemeClr>
                  </a:outerShdw>
                </a:effectLst>
              </a:rPr>
              <a:t>To achieve needs in reduced size as much as possible</a:t>
            </a:r>
          </a:p>
          <a:p>
            <a:pPr marL="1257300" lvl="2" indent="-342900">
              <a:buFont typeface="Arial" panose="020B0604020202020204" pitchFamily="34" charset="0"/>
              <a:buChar char="•"/>
            </a:pPr>
            <a:r>
              <a:rPr lang="en-US" sz="2800">
                <a:ln w="0"/>
                <a:effectLst>
                  <a:outerShdw blurRad="38100" dist="19050" dir="2700000" algn="tl" rotWithShape="0">
                    <a:schemeClr val="dk1">
                      <a:alpha val="40000"/>
                    </a:schemeClr>
                  </a:outerShdw>
                </a:effectLst>
              </a:rPr>
              <a:t>Improved efficiency</a:t>
            </a:r>
          </a:p>
          <a:p>
            <a:pPr marL="1257300" lvl="2" indent="-342900">
              <a:buFont typeface="Arial" panose="020B0604020202020204" pitchFamily="34" charset="0"/>
              <a:buChar char="•"/>
            </a:pPr>
            <a:r>
              <a:rPr lang="en-US" sz="2800">
                <a:ln w="0"/>
                <a:effectLst>
                  <a:outerShdw blurRad="38100" dist="19050" dir="2700000" algn="tl" rotWithShape="0">
                    <a:schemeClr val="dk1">
                      <a:alpha val="40000"/>
                    </a:schemeClr>
                  </a:outerShdw>
                </a:effectLst>
              </a:rPr>
              <a:t>Trained model  for all possible cases</a:t>
            </a:r>
          </a:p>
          <a:p>
            <a:pPr marL="1257300" lvl="2" indent="-342900">
              <a:buFont typeface="Arial" panose="020B0604020202020204" pitchFamily="34" charset="0"/>
              <a:buChar char="•"/>
            </a:pPr>
            <a:endParaRPr lang="en-US" sz="280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6396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1882</TotalTime>
  <Words>1766</Words>
  <Application>Microsoft Office PowerPoint</Application>
  <PresentationFormat>Widescreen</PresentationFormat>
  <Paragraphs>199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-apple-system</vt:lpstr>
      <vt:lpstr>Arial</vt:lpstr>
      <vt:lpstr>Calibri</vt:lpstr>
      <vt:lpstr>Calibri Light</vt:lpstr>
      <vt:lpstr>Cambria Math</vt:lpstr>
      <vt:lpstr>Lato</vt:lpstr>
      <vt:lpstr>Roboto Condensed</vt:lpstr>
      <vt:lpstr>Times New Roman</vt:lpstr>
      <vt:lpstr>Office Theme</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design:</vt:lpstr>
      <vt:lpstr>PowerPoint Presentation</vt:lpstr>
      <vt:lpstr>PowerPoint Presentation</vt:lpstr>
      <vt:lpstr>PowerPoint Presentation</vt:lpstr>
      <vt:lpstr>PowerPoint Presentation</vt:lpstr>
      <vt:lpstr>PowerPoint Presentation</vt:lpstr>
      <vt:lpstr>PowerPoint Presentation</vt:lpstr>
      <vt:lpstr>Flow chart:</vt:lpstr>
      <vt:lpstr>Implementation Details</vt:lpstr>
      <vt:lpstr>Model evaluation:</vt:lpstr>
      <vt:lpstr>Confusion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rajashekar ganiger</dc:creator>
  <cp:lastModifiedBy>rajashekar ganiger</cp:lastModifiedBy>
  <cp:revision>39</cp:revision>
  <dcterms:created xsi:type="dcterms:W3CDTF">2022-10-06T10:23:06Z</dcterms:created>
  <dcterms:modified xsi:type="dcterms:W3CDTF">2022-12-17T11:51:03Z</dcterms:modified>
</cp:coreProperties>
</file>